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sldIdLst>
    <p:sldId id="259" r:id="rId2"/>
    <p:sldId id="313" r:id="rId3"/>
    <p:sldId id="260" r:id="rId4"/>
    <p:sldId id="261" r:id="rId5"/>
    <p:sldId id="318" r:id="rId6"/>
    <p:sldId id="320" r:id="rId7"/>
    <p:sldId id="322" r:id="rId8"/>
    <p:sldId id="265" r:id="rId9"/>
    <p:sldId id="321" r:id="rId10"/>
    <p:sldId id="275" r:id="rId11"/>
    <p:sldId id="266" r:id="rId12"/>
    <p:sldId id="297" r:id="rId13"/>
    <p:sldId id="298" r:id="rId14"/>
    <p:sldId id="299" r:id="rId15"/>
    <p:sldId id="300" r:id="rId16"/>
    <p:sldId id="314" r:id="rId17"/>
    <p:sldId id="323" r:id="rId18"/>
    <p:sldId id="304" r:id="rId19"/>
    <p:sldId id="324" r:id="rId20"/>
    <p:sldId id="325" r:id="rId21"/>
    <p:sldId id="301" r:id="rId22"/>
    <p:sldId id="315" r:id="rId23"/>
    <p:sldId id="277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E3C"/>
    <a:srgbClr val="33B193"/>
    <a:srgbClr val="089CA3"/>
    <a:srgbClr val="E6E6E6"/>
    <a:srgbClr val="10CF9B"/>
    <a:srgbClr val="7CCA62"/>
    <a:srgbClr val="0BD0D9"/>
    <a:srgbClr val="009DD9"/>
    <a:srgbClr val="CCAD82"/>
    <a:srgbClr val="AD9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1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ACE05A-CE10-45C4-B022-65B8425B92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76EE403-3984-4722-8DD7-45182A634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BB66D-7183-4707-81EE-E64983892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F466-0C2F-4950-84B8-F0DF77F04CEC}" type="datetimeFigureOut">
              <a:rPr lang="zh-CN" altLang="en-US" smtClean="0"/>
              <a:t>2022/8/26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4A14AD-3A9E-4664-9543-97FA42920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4523E9-80A9-48ED-AA6E-25230FFCB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CCF7-ECF4-4702-803B-BC0E57927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9187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D6371-39D8-41F0-8FA4-6046F4BDD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7463CF-3EAF-4F6F-8C08-864F41FD8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11BA124-7177-415A-A044-7B8FAA55E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DEE345-1902-4CC3-AF33-576494A7A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F466-0C2F-4950-84B8-F0DF77F04CEC}" type="datetimeFigureOut">
              <a:rPr lang="zh-CN" altLang="en-US" smtClean="0"/>
              <a:t>2022/8/26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61537D3-F806-4539-8A22-63B6E8275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02BE14B-4E2D-4E4C-ADA8-56431EDF9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CCF7-ECF4-4702-803B-BC0E57927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463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C06F13-12F9-48A2-BB61-C9A56014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2076E71-FAA3-43C2-BB29-CF8117895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BF056E-B6C0-47FD-9958-1738C2A87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3478536-7104-486B-9392-8503AFABA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F466-0C2F-4950-84B8-F0DF77F04CEC}" type="datetimeFigureOut">
              <a:rPr lang="zh-CN" altLang="en-US" smtClean="0"/>
              <a:t>2022/8/26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7F160E9-07AB-406E-8F4E-6BD018846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90918A-9918-4339-9F71-B29C7F037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CCF7-ECF4-4702-803B-BC0E57927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734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157E52-73E4-486D-B3C9-BB1C1F673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886743-CADB-4401-9D6A-A38D449B51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22EE1E-E255-4C97-8874-70F99619A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F466-0C2F-4950-84B8-F0DF77F04CEC}" type="datetimeFigureOut">
              <a:rPr lang="zh-CN" altLang="en-US" smtClean="0"/>
              <a:t>2022/8/26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201F9F-6EE6-407E-98B8-3D259A1D7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B9D6F9-BF59-4348-A51F-E95700EAD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CCF7-ECF4-4702-803B-BC0E57927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122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7B322AD-46A7-4817-88CA-66DACCEFE3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4FCBB8-D195-40D5-91FA-652A7CD0B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CA2BE5-AE95-4BA6-ADEC-C36721AA5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F466-0C2F-4950-84B8-F0DF77F04CEC}" type="datetimeFigureOut">
              <a:rPr lang="zh-CN" altLang="en-US" smtClean="0"/>
              <a:t>2022/8/26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CBE9EC-8441-4927-BC3D-CE5253A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1975C0-95F7-49CE-A5FC-293284ECF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CCF7-ECF4-4702-803B-BC0E57927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27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 ＆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DB19BF-4892-482A-BF44-0A1A0DB14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530225"/>
            <a:ext cx="10515600" cy="9080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86C52F8-7FD3-452E-B9B4-3A4DC2A5E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F466-0C2F-4950-84B8-F0DF77F04CEC}" type="datetimeFigureOut">
              <a:rPr lang="zh-CN" altLang="en-US" smtClean="0"/>
              <a:t>2022/8/26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AD90066-A00F-4C90-9936-9FA5A717A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FC9C60E-428D-4C44-9661-162873674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CCF7-ECF4-4702-803B-BC0E57927D8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6CACB2EC-8B9F-4974-8F15-B15F4953A4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2187575"/>
            <a:ext cx="10514013" cy="4140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769575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529" userDrawn="1">
          <p15:clr>
            <a:srgbClr val="FBAE40"/>
          </p15:clr>
        </p15:guide>
        <p15:guide id="4" pos="7151" userDrawn="1">
          <p15:clr>
            <a:srgbClr val="FBAE40"/>
          </p15:clr>
        </p15:guide>
        <p15:guide id="5" orient="horz" pos="346" userDrawn="1">
          <p15:clr>
            <a:srgbClr val="FBAE40"/>
          </p15:clr>
        </p15:guide>
        <p15:guide id="6" orient="horz" pos="935" userDrawn="1">
          <p15:clr>
            <a:srgbClr val="FBAE40"/>
          </p15:clr>
        </p15:guide>
        <p15:guide id="7" orient="horz" pos="1366" userDrawn="1">
          <p15:clr>
            <a:srgbClr val="FBAE40"/>
          </p15:clr>
        </p15:guide>
        <p15:guide id="8" orient="horz" pos="397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FF1C77-7BC2-44E1-8088-6FA905C16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27D68BA-D5A5-40AC-8C05-192AE9660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936418-88E4-41C2-B82E-6390B5EB8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F466-0C2F-4950-84B8-F0DF77F04CEC}" type="datetimeFigureOut">
              <a:rPr lang="zh-CN" altLang="en-US" smtClean="0"/>
              <a:t>2022/8/26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384616-ED3A-4F3D-AB8C-B56551651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781ECD-7370-4A8A-A8A9-D32C83EC1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CCF7-ECF4-4702-803B-BC0E57927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032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81D008-AB88-4963-A2DF-B1EA95BF3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FAEF46-C3C4-433A-9A43-D95B777AF1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BFBAF32-274F-4CF1-82A6-DB250B61DD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C1A267-B119-46B2-B80A-29C47E509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F466-0C2F-4950-84B8-F0DF77F04CEC}" type="datetimeFigureOut">
              <a:rPr lang="zh-CN" altLang="en-US" smtClean="0"/>
              <a:t>2022/8/26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843200-D11B-4DAB-B369-44E3D41F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415C48-531D-462B-8833-2DC378DB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CCF7-ECF4-4702-803B-BC0E57927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24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361C7A-2C13-4515-ACAA-5C6DDD318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3C2402-A28B-44A1-93E7-56D94E330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66B2262-706D-4242-9EAB-554F84A3F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0AC2D8-0B23-4DE6-B232-315DC47F11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87ABE69-7034-49BB-960F-0A79C22F49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F5C6247-6841-4EEB-A745-6D79951A0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F466-0C2F-4950-84B8-F0DF77F04CEC}" type="datetimeFigureOut">
              <a:rPr lang="zh-CN" altLang="en-US" smtClean="0"/>
              <a:t>2022/8/26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7E71E6A-6DCD-4053-AAC0-41383239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40AAF9F-68C2-4047-AEF5-105F3DDEE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CCF7-ECF4-4702-803B-BC0E57927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696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DF96520-F3CC-4305-B17C-E564A473C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F466-0C2F-4950-84B8-F0DF77F04CEC}" type="datetimeFigureOut">
              <a:rPr lang="zh-CN" altLang="en-US" smtClean="0"/>
              <a:t>2022/8/26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6BF66A4-8E2F-445B-9880-EFFC2C3D6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4E4E90-1200-4A93-942D-37942E970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CCF7-ECF4-4702-803B-BC0E57927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100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 ＆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DB19BF-4892-482A-BF44-0A1A0DB14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530225"/>
            <a:ext cx="10515600" cy="9080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86C52F8-7FD3-452E-B9B4-3A4DC2A5E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F466-0C2F-4950-84B8-F0DF77F04CEC}" type="datetimeFigureOut">
              <a:rPr lang="zh-CN" altLang="en-US" smtClean="0"/>
              <a:t>2022/8/26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AD90066-A00F-4C90-9936-9FA5A717A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FC9C60E-428D-4C44-9661-162873674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CCF7-ECF4-4702-803B-BC0E57927D8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6CACB2EC-8B9F-4974-8F15-B15F4953A4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2187575"/>
            <a:ext cx="10514013" cy="41402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12963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  <p:extLst>
    <p:ext uri="{DCECCB84-F9BA-43D5-87BE-67443E8EF086}">
      <p15:sldGuideLst xmlns:p15="http://schemas.microsoft.com/office/powerpoint/2012/main">
        <p15:guide id="9" pos="3840" userDrawn="1">
          <p15:clr>
            <a:srgbClr val="FBAE40"/>
          </p15:clr>
        </p15:guide>
        <p15:guide id="10" pos="529" userDrawn="1">
          <p15:clr>
            <a:srgbClr val="FBAE40"/>
          </p15:clr>
        </p15:guide>
        <p15:guide id="11" pos="7151" userDrawn="1">
          <p15:clr>
            <a:srgbClr val="FBAE40"/>
          </p15:clr>
        </p15:guide>
        <p15:guide id="12" orient="horz" pos="368" userDrawn="1">
          <p15:clr>
            <a:srgbClr val="FBAE40"/>
          </p15:clr>
        </p15:guide>
        <p15:guide id="13" orient="horz" pos="935" userDrawn="1">
          <p15:clr>
            <a:srgbClr val="FBAE40"/>
          </p15:clr>
        </p15:guide>
        <p15:guide id="14" orient="horz" pos="1389" userDrawn="1">
          <p15:clr>
            <a:srgbClr val="FBAE40"/>
          </p15:clr>
        </p15:guide>
        <p15:guide id="15" orient="horz" pos="395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列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2BC642-E676-43BB-BBEA-EAFE8D039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200"/>
            <a:ext cx="10515600" cy="90011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E1D80E3-2CF9-4504-AAFE-8A6C53B99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F466-0C2F-4950-84B8-F0DF77F04CEC}" type="datetimeFigureOut">
              <a:rPr lang="zh-CN" altLang="en-US" smtClean="0"/>
              <a:t>2022/8/26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779CEFF-499E-43FC-A7BF-CDA90108F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386836B-670C-4693-8030-B625B711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CCF7-ECF4-4702-803B-BC0E57927D8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内容占位符 9">
            <a:extLst>
              <a:ext uri="{FF2B5EF4-FFF2-40B4-BE49-F238E27FC236}">
                <a16:creationId xmlns:a16="http://schemas.microsoft.com/office/drawing/2014/main" id="{B4F6ED78-7B9F-4861-8036-F4CBA1D3851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7250" y="2243138"/>
            <a:ext cx="3200400" cy="40687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1" name="内容占位符 9">
            <a:extLst>
              <a:ext uri="{FF2B5EF4-FFF2-40B4-BE49-F238E27FC236}">
                <a16:creationId xmlns:a16="http://schemas.microsoft.com/office/drawing/2014/main" id="{055EDA16-536B-42C7-99E6-F5ED89E9A31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95800" y="2243138"/>
            <a:ext cx="3200400" cy="40687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2" name="内容占位符 9">
            <a:extLst>
              <a:ext uri="{FF2B5EF4-FFF2-40B4-BE49-F238E27FC236}">
                <a16:creationId xmlns:a16="http://schemas.microsoft.com/office/drawing/2014/main" id="{2422F08B-80AF-4D0A-A3C0-02D7877FCAE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12125" y="2243138"/>
            <a:ext cx="3200400" cy="40687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608108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7151" userDrawn="1">
          <p15:clr>
            <a:srgbClr val="FBAE40"/>
          </p15:clr>
        </p15:guide>
        <p15:guide id="4" pos="529" userDrawn="1">
          <p15:clr>
            <a:srgbClr val="FBAE40"/>
          </p15:clr>
        </p15:guide>
        <p15:guide id="5" orient="horz" pos="368" userDrawn="1">
          <p15:clr>
            <a:srgbClr val="FBAE40"/>
          </p15:clr>
        </p15:guide>
        <p15:guide id="6" orient="horz" pos="3952" userDrawn="1">
          <p15:clr>
            <a:srgbClr val="FBAE40"/>
          </p15:clr>
        </p15:guide>
        <p15:guide id="7" orient="horz" pos="935" userDrawn="1">
          <p15:clr>
            <a:srgbClr val="FBAE40"/>
          </p15:clr>
        </p15:guide>
        <p15:guide id="8" orient="horz" pos="1389" userDrawn="1">
          <p15:clr>
            <a:srgbClr val="FBAE40"/>
          </p15:clr>
        </p15:guide>
        <p15:guide id="9" pos="4838" userDrawn="1">
          <p15:clr>
            <a:srgbClr val="FBAE40"/>
          </p15:clr>
        </p15:guide>
        <p15:guide id="10" pos="2819" userDrawn="1">
          <p15:clr>
            <a:srgbClr val="FBAE40"/>
          </p15:clr>
        </p15:guide>
        <p15:guide id="11" pos="2570" userDrawn="1">
          <p15:clr>
            <a:srgbClr val="FBAE40"/>
          </p15:clr>
        </p15:guide>
        <p15:guide id="12" pos="511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列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2BC642-E676-43BB-BBEA-EAFE8D039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200"/>
            <a:ext cx="10515600" cy="90011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E1D80E3-2CF9-4504-AAFE-8A6C53B99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F466-0C2F-4950-84B8-F0DF77F04CEC}" type="datetimeFigureOut">
              <a:rPr lang="zh-CN" altLang="en-US" smtClean="0"/>
              <a:t>2022/8/26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779CEFF-499E-43FC-A7BF-CDA90108F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386836B-670C-4693-8030-B625B711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CCF7-ECF4-4702-803B-BC0E57927D8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内容占位符 10">
            <a:extLst>
              <a:ext uri="{FF2B5EF4-FFF2-40B4-BE49-F238E27FC236}">
                <a16:creationId xmlns:a16="http://schemas.microsoft.com/office/drawing/2014/main" id="{59876FC6-8B16-4470-A035-5298D5E0E9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9788" y="2205038"/>
            <a:ext cx="2376487" cy="40687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2" name="内容占位符 10">
            <a:extLst>
              <a:ext uri="{FF2B5EF4-FFF2-40B4-BE49-F238E27FC236}">
                <a16:creationId xmlns:a16="http://schemas.microsoft.com/office/drawing/2014/main" id="{D2EAAC74-693A-491C-BE3B-5DD35904797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581400" y="2205038"/>
            <a:ext cx="2376487" cy="40687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3" name="内容占位符 10">
            <a:extLst>
              <a:ext uri="{FF2B5EF4-FFF2-40B4-BE49-F238E27FC236}">
                <a16:creationId xmlns:a16="http://schemas.microsoft.com/office/drawing/2014/main" id="{CB4F0B20-30BA-4ADE-9463-9107DADF5E6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34113" y="2205038"/>
            <a:ext cx="2376487" cy="40687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4" name="内容占位符 10">
            <a:extLst>
              <a:ext uri="{FF2B5EF4-FFF2-40B4-BE49-F238E27FC236}">
                <a16:creationId xmlns:a16="http://schemas.microsoft.com/office/drawing/2014/main" id="{D99022F4-2DB9-41D9-9C60-065224D8DC1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956675" y="2205038"/>
            <a:ext cx="2376487" cy="406876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296939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7151">
          <p15:clr>
            <a:srgbClr val="FBAE40"/>
          </p15:clr>
        </p15:guide>
        <p15:guide id="3" pos="2026" userDrawn="1">
          <p15:clr>
            <a:srgbClr val="FBAE40"/>
          </p15:clr>
        </p15:guide>
        <p15:guide id="4" pos="529">
          <p15:clr>
            <a:srgbClr val="FBAE40"/>
          </p15:clr>
        </p15:guide>
        <p15:guide id="5" orient="horz" pos="368">
          <p15:clr>
            <a:srgbClr val="FBAE40"/>
          </p15:clr>
        </p15:guide>
        <p15:guide id="6" orient="horz" pos="3952">
          <p15:clr>
            <a:srgbClr val="FBAE40"/>
          </p15:clr>
        </p15:guide>
        <p15:guide id="7" orient="horz" pos="935">
          <p15:clr>
            <a:srgbClr val="FBAE40"/>
          </p15:clr>
        </p15:guide>
        <p15:guide id="8" orient="horz" pos="1389">
          <p15:clr>
            <a:srgbClr val="FBAE40"/>
          </p15:clr>
        </p15:guide>
        <p15:guide id="9" pos="5586" userDrawn="1">
          <p15:clr>
            <a:srgbClr val="FBAE40"/>
          </p15:clr>
        </p15:guide>
        <p15:guide id="10" pos="2184" userDrawn="1">
          <p15:clr>
            <a:srgbClr val="FBAE40"/>
          </p15:clr>
        </p15:guide>
        <p15:guide id="11" pos="5450" userDrawn="1">
          <p15:clr>
            <a:srgbClr val="FBAE40"/>
          </p15:clr>
        </p15:guide>
        <p15:guide id="12" pos="3908" userDrawn="1">
          <p15:clr>
            <a:srgbClr val="FBAE40"/>
          </p15:clr>
        </p15:guide>
        <p15:guide id="13" pos="37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2BC642-E676-43BB-BBEA-EAFE8D039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200"/>
            <a:ext cx="10515600" cy="90011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E1D80E3-2CF9-4504-AAFE-8A6C53B99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1F466-0C2F-4950-84B8-F0DF77F04CEC}" type="datetimeFigureOut">
              <a:rPr lang="zh-CN" altLang="en-US" smtClean="0"/>
              <a:t>2022/8/26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779CEFF-499E-43FC-A7BF-CDA90108F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386836B-670C-4693-8030-B625B711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2CCF7-ECF4-4702-803B-BC0E57927D8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A97D27E9-64A8-4B9A-A937-66D0EDDE64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57250" y="2495550"/>
            <a:ext cx="4914900" cy="14859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8" name="内容占位符 6">
            <a:extLst>
              <a:ext uri="{FF2B5EF4-FFF2-40B4-BE49-F238E27FC236}">
                <a16:creationId xmlns:a16="http://schemas.microsoft.com/office/drawing/2014/main" id="{E40E758D-A94F-4DD7-A953-8B6AA2D9A5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7250" y="4572000"/>
            <a:ext cx="4914900" cy="14859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9" name="内容占位符 6">
            <a:extLst>
              <a:ext uri="{FF2B5EF4-FFF2-40B4-BE49-F238E27FC236}">
                <a16:creationId xmlns:a16="http://schemas.microsoft.com/office/drawing/2014/main" id="{125245F0-80D8-40A5-8AD5-E83A8A99D13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38900" y="2495550"/>
            <a:ext cx="4914900" cy="14859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11" name="内容占位符 6">
            <a:extLst>
              <a:ext uri="{FF2B5EF4-FFF2-40B4-BE49-F238E27FC236}">
                <a16:creationId xmlns:a16="http://schemas.microsoft.com/office/drawing/2014/main" id="{D25FBE10-8791-4D73-B41B-2BF0369FD6E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438900" y="4572000"/>
            <a:ext cx="4914900" cy="14859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977364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715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pos="529">
          <p15:clr>
            <a:srgbClr val="FBAE40"/>
          </p15:clr>
        </p15:guide>
        <p15:guide id="5" orient="horz" pos="368">
          <p15:clr>
            <a:srgbClr val="FBAE40"/>
          </p15:clr>
        </p15:guide>
        <p15:guide id="6" orient="horz" pos="3952">
          <p15:clr>
            <a:srgbClr val="FBAE40"/>
          </p15:clr>
        </p15:guide>
        <p15:guide id="7" orient="horz" pos="935">
          <p15:clr>
            <a:srgbClr val="FBAE40"/>
          </p15:clr>
        </p15:guide>
        <p15:guide id="8" orient="horz" pos="1389" userDrawn="1">
          <p15:clr>
            <a:srgbClr val="FBAE40"/>
          </p15:clr>
        </p15:guide>
        <p15:guide id="9" orient="horz" pos="266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378ECF8-4FBF-4A7F-89E3-967FA57B8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162633-8E2A-412E-B667-A931C25B3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129DD-14CD-4DC3-8C1F-AE5245AEF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1F466-0C2F-4950-84B8-F0DF77F04CEC}" type="datetimeFigureOut">
              <a:rPr lang="zh-CN" altLang="en-US" smtClean="0"/>
              <a:t>2022/8/26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9F9650-4771-4CFB-A241-2AA51360A8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86B2F8-7005-452F-AF9A-B625D56AC5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2CCF7-ECF4-4702-803B-BC0E57927D8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79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7" r:id="rId3"/>
    <p:sldLayoutId id="2147483738" r:id="rId4"/>
    <p:sldLayoutId id="2147483740" r:id="rId5"/>
    <p:sldLayoutId id="2147483741" r:id="rId6"/>
    <p:sldLayoutId id="2147483746" r:id="rId7"/>
    <p:sldLayoutId id="2147483748" r:id="rId8"/>
    <p:sldLayoutId id="2147483749" r:id="rId9"/>
    <p:sldLayoutId id="2147483742" r:id="rId10"/>
    <p:sldLayoutId id="2147483743" r:id="rId11"/>
    <p:sldLayoutId id="2147483744" r:id="rId12"/>
    <p:sldLayoutId id="2147483745" r:id="rId13"/>
    <p:sldLayoutId id="2147483732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4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2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7.mp4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microsoft.com/office/2007/relationships/media" Target="../media/media9.mp4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video" Target="../media/media8.mp4"/><Relationship Id="rId16" Type="http://schemas.openxmlformats.org/officeDocument/2006/relationships/image" Target="../media/image33.png"/><Relationship Id="rId1" Type="http://schemas.microsoft.com/office/2007/relationships/media" Target="../media/media8.mp4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video" Target="../media/media9.mp4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1.mp4"/><Relationship Id="rId7" Type="http://schemas.openxmlformats.org/officeDocument/2006/relationships/image" Target="../media/image36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11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8EE63A0-238A-479B-BB7A-63FE15D35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gongzuo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CCAFB97-6EE5-42CE-9BBA-B05BF3767C65}"/>
              </a:ext>
            </a:extLst>
          </p:cNvPr>
          <p:cNvSpPr/>
          <p:nvPr/>
        </p:nvSpPr>
        <p:spPr>
          <a:xfrm>
            <a:off x="-1635" y="-1322"/>
            <a:ext cx="12192000" cy="3922107"/>
          </a:xfrm>
          <a:prstGeom prst="rect">
            <a:avLst/>
          </a:prstGeom>
          <a:solidFill>
            <a:srgbClr val="182E3C"/>
          </a:solidFill>
          <a:ln>
            <a:solidFill>
              <a:srgbClr val="17406D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内容占位符 19">
            <a:extLst>
              <a:ext uri="{FF2B5EF4-FFF2-40B4-BE49-F238E27FC236}">
                <a16:creationId xmlns:a16="http://schemas.microsoft.com/office/drawing/2014/main" id="{ED5B4D68-8D6E-458B-89DC-3758623035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69504" y="1265362"/>
            <a:ext cx="8067728" cy="160551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zh-CN" altLang="en-US" sz="6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基于学习的序列化衣服变形研究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A7B057E-955A-4A0B-9121-156ED4A9B1AA}"/>
              </a:ext>
            </a:extLst>
          </p:cNvPr>
          <p:cNvGrpSpPr/>
          <p:nvPr/>
        </p:nvGrpSpPr>
        <p:grpSpPr>
          <a:xfrm>
            <a:off x="4617902" y="2846697"/>
            <a:ext cx="2953022" cy="2953022"/>
            <a:chOff x="4617902" y="3067420"/>
            <a:chExt cx="2953022" cy="2953022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C5F0C225-A29C-42A5-8B2C-AA36D72DF881}"/>
                </a:ext>
              </a:extLst>
            </p:cNvPr>
            <p:cNvGrpSpPr/>
            <p:nvPr/>
          </p:nvGrpSpPr>
          <p:grpSpPr>
            <a:xfrm>
              <a:off x="4617902" y="3067420"/>
              <a:ext cx="2953022" cy="2953022"/>
              <a:chOff x="4242091" y="1058887"/>
              <a:chExt cx="3499168" cy="3499168"/>
            </a:xfrm>
          </p:grpSpPr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50F884F5-71D2-412F-AFEE-C1E1B1EED103}"/>
                  </a:ext>
                </a:extLst>
              </p:cNvPr>
              <p:cNvSpPr/>
              <p:nvPr/>
            </p:nvSpPr>
            <p:spPr>
              <a:xfrm>
                <a:off x="4595627" y="1346860"/>
                <a:ext cx="2788920" cy="27889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41300" dist="127000" dir="2700000" sx="101000" sy="101000" algn="tl" rotWithShape="0">
                  <a:srgbClr val="17406D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/>
              </a:p>
            </p:txBody>
          </p:sp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6DCF08C5-352F-4E7B-A7DB-A27F16C52E95}"/>
                  </a:ext>
                </a:extLst>
              </p:cNvPr>
              <p:cNvSpPr/>
              <p:nvPr/>
            </p:nvSpPr>
            <p:spPr>
              <a:xfrm>
                <a:off x="4242090" y="1058886"/>
                <a:ext cx="3499167" cy="3499167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prstDash val="sysDash"/>
              </a:ln>
              <a:effectLst>
                <a:outerShdw blurRad="241300" dist="127000" dir="2700000" sx="101000" sy="101000" algn="tl" rotWithShape="0">
                  <a:srgbClr val="17406D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/>
              </a:p>
            </p:txBody>
          </p:sp>
        </p:grp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BDA7F6BF-C7BD-4805-9FF3-00268319E09E}"/>
                </a:ext>
              </a:extLst>
            </p:cNvPr>
            <p:cNvSpPr txBox="1"/>
            <p:nvPr/>
          </p:nvSpPr>
          <p:spPr>
            <a:xfrm>
              <a:off x="5281453" y="3787978"/>
              <a:ext cx="16573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李玉迪</a:t>
              </a:r>
              <a:endPara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3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yudyli</a:t>
              </a:r>
              <a:endPara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A85A3250-37EF-41AA-80FD-339CB31DC6D0}"/>
              </a:ext>
            </a:extLst>
          </p:cNvPr>
          <p:cNvSpPr/>
          <p:nvPr/>
        </p:nvSpPr>
        <p:spPr>
          <a:xfrm>
            <a:off x="7159925" y="5592638"/>
            <a:ext cx="4972833" cy="1135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实习导师：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brandonyang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BoYang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algn="l"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入职日期：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1987693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>
            <a:extLst>
              <a:ext uri="{FF2B5EF4-FFF2-40B4-BE49-F238E27FC236}">
                <a16:creationId xmlns:a16="http://schemas.microsoft.com/office/drawing/2014/main" id="{0D884449-E8C0-40AB-BFE7-222376C61254}"/>
              </a:ext>
            </a:extLst>
          </p:cNvPr>
          <p:cNvSpPr/>
          <p:nvPr/>
        </p:nvSpPr>
        <p:spPr>
          <a:xfrm>
            <a:off x="6026954" y="584200"/>
            <a:ext cx="5335765" cy="57435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sx="104000" sy="104000" algn="ctr" rotWithShape="0">
              <a:prstClr val="black">
                <a:alpha val="12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92D37C0-97A6-4E84-B4DB-5C3F25E4495F}"/>
              </a:ext>
            </a:extLst>
          </p:cNvPr>
          <p:cNvSpPr/>
          <p:nvPr/>
        </p:nvSpPr>
        <p:spPr>
          <a:xfrm>
            <a:off x="1" y="0"/>
            <a:ext cx="4930345" cy="6858000"/>
          </a:xfrm>
          <a:prstGeom prst="rect">
            <a:avLst/>
          </a:prstGeom>
          <a:solidFill>
            <a:srgbClr val="182E3C"/>
          </a:solidFill>
          <a:ln>
            <a:solidFill>
              <a:srgbClr val="17406D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89B5D119-FF13-405C-BC18-6DAC959505D8}"/>
              </a:ext>
            </a:extLst>
          </p:cNvPr>
          <p:cNvSpPr/>
          <p:nvPr/>
        </p:nvSpPr>
        <p:spPr>
          <a:xfrm>
            <a:off x="1361713" y="2251710"/>
            <a:ext cx="2759800" cy="2759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114300" dir="2700000" sx="102000" sy="102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7000"/>
              </a:lnSpc>
            </a:pPr>
            <a:r>
              <a:rPr lang="en-US" altLang="zh-CN" sz="5400" dirty="0">
                <a:solidFill>
                  <a:srgbClr val="17406D"/>
                </a:solidFill>
                <a:latin typeface="+mj-ea"/>
                <a:ea typeface="+mj-ea"/>
              </a:rPr>
              <a:t>2</a:t>
            </a:r>
            <a:endParaRPr lang="zh-CN" altLang="en-US" sz="5400" dirty="0">
              <a:solidFill>
                <a:srgbClr val="17406D"/>
              </a:solidFill>
              <a:latin typeface="+mj-ea"/>
              <a:ea typeface="+mj-ea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DF9F8822-7781-4434-9DCC-3CD7E2A1844F}"/>
              </a:ext>
            </a:extLst>
          </p:cNvPr>
          <p:cNvGrpSpPr/>
          <p:nvPr/>
        </p:nvGrpSpPr>
        <p:grpSpPr>
          <a:xfrm>
            <a:off x="5593648" y="1209466"/>
            <a:ext cx="5758565" cy="974211"/>
            <a:chOff x="5593648" y="767506"/>
            <a:chExt cx="5758565" cy="974211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60BC461F-B43E-416F-A966-E68B479FC065}"/>
                </a:ext>
              </a:extLst>
            </p:cNvPr>
            <p:cNvGrpSpPr/>
            <p:nvPr/>
          </p:nvGrpSpPr>
          <p:grpSpPr>
            <a:xfrm>
              <a:off x="5593648" y="767506"/>
              <a:ext cx="5758559" cy="974211"/>
              <a:chOff x="6351476" y="767506"/>
              <a:chExt cx="5732257" cy="974211"/>
            </a:xfrm>
          </p:grpSpPr>
          <p:sp>
            <p:nvSpPr>
              <p:cNvPr id="6" name="菱形 5">
                <a:extLst>
                  <a:ext uri="{FF2B5EF4-FFF2-40B4-BE49-F238E27FC236}">
                    <a16:creationId xmlns:a16="http://schemas.microsoft.com/office/drawing/2014/main" id="{E7E42FAC-FC13-44A9-9B40-FA13C429AE14}"/>
                  </a:ext>
                </a:extLst>
              </p:cNvPr>
              <p:cNvSpPr/>
              <p:nvPr/>
            </p:nvSpPr>
            <p:spPr>
              <a:xfrm>
                <a:off x="6351476" y="767506"/>
                <a:ext cx="971144" cy="974211"/>
              </a:xfrm>
              <a:prstGeom prst="diamond">
                <a:avLst/>
              </a:prstGeom>
              <a:solidFill>
                <a:srgbClr val="182E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altLang="zh-CN" sz="3600" dirty="0"/>
                  <a:t>1</a:t>
                </a:r>
                <a:endParaRPr lang="zh-CN" altLang="en-US" sz="3600" dirty="0"/>
              </a:p>
            </p:txBody>
          </p:sp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A9C6CEC-C352-4570-96BE-10E30F4AE8DA}"/>
                  </a:ext>
                </a:extLst>
              </p:cNvPr>
              <p:cNvSpPr txBox="1"/>
              <p:nvPr/>
            </p:nvSpPr>
            <p:spPr>
              <a:xfrm>
                <a:off x="6598345" y="969010"/>
                <a:ext cx="54853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  Unity Motion Extraction</a:t>
                </a:r>
                <a:endPara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6AE7C954-DE07-44CC-B470-F03CD6A2587F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1545273"/>
              <a:ext cx="5256213" cy="0"/>
            </a:xfrm>
            <a:prstGeom prst="line">
              <a:avLst/>
            </a:prstGeom>
            <a:ln w="28575">
              <a:solidFill>
                <a:srgbClr val="182E3C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A440BF6-0AC2-41C1-8465-D29CDE317671}"/>
              </a:ext>
            </a:extLst>
          </p:cNvPr>
          <p:cNvGrpSpPr/>
          <p:nvPr/>
        </p:nvGrpSpPr>
        <p:grpSpPr>
          <a:xfrm>
            <a:off x="5608882" y="2572840"/>
            <a:ext cx="5743331" cy="974211"/>
            <a:chOff x="5608882" y="767506"/>
            <a:chExt cx="5743331" cy="974211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2C121426-C5FA-47C4-88C7-BA6B8D92F7D5}"/>
                </a:ext>
              </a:extLst>
            </p:cNvPr>
            <p:cNvGrpSpPr/>
            <p:nvPr/>
          </p:nvGrpSpPr>
          <p:grpSpPr>
            <a:xfrm>
              <a:off x="5608882" y="767506"/>
              <a:ext cx="5743319" cy="974211"/>
              <a:chOff x="6366644" y="767506"/>
              <a:chExt cx="5717089" cy="974211"/>
            </a:xfrm>
          </p:grpSpPr>
          <p:sp>
            <p:nvSpPr>
              <p:cNvPr id="18" name="菱形 17">
                <a:extLst>
                  <a:ext uri="{FF2B5EF4-FFF2-40B4-BE49-F238E27FC236}">
                    <a16:creationId xmlns:a16="http://schemas.microsoft.com/office/drawing/2014/main" id="{A6A285D9-507B-423A-BA92-95DEBE32E7AB}"/>
                  </a:ext>
                </a:extLst>
              </p:cNvPr>
              <p:cNvSpPr/>
              <p:nvPr/>
            </p:nvSpPr>
            <p:spPr>
              <a:xfrm>
                <a:off x="6366644" y="767506"/>
                <a:ext cx="971144" cy="974211"/>
              </a:xfrm>
              <a:prstGeom prst="diamond">
                <a:avLst/>
              </a:prstGeom>
              <a:solidFill>
                <a:srgbClr val="182E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altLang="zh-CN" sz="3600" dirty="0"/>
                  <a:t>2</a:t>
                </a:r>
                <a:endParaRPr lang="zh-CN" altLang="en-US" sz="3600" dirty="0"/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36F753CA-37F1-4973-9992-3FC16A268844}"/>
                  </a:ext>
                </a:extLst>
              </p:cNvPr>
              <p:cNvSpPr txBox="1"/>
              <p:nvPr/>
            </p:nvSpPr>
            <p:spPr>
              <a:xfrm>
                <a:off x="6598345" y="969010"/>
                <a:ext cx="54853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 Cloth Simulation</a:t>
                </a:r>
                <a:endPara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E803DCAE-77BA-4399-A731-A3C968FA0F68}"/>
                </a:ext>
              </a:extLst>
            </p:cNvPr>
            <p:cNvCxnSpPr>
              <a:cxnSpLocks/>
            </p:cNvCxnSpPr>
            <p:nvPr/>
          </p:nvCxnSpPr>
          <p:spPr>
            <a:xfrm>
              <a:off x="6094413" y="1545273"/>
              <a:ext cx="5257800" cy="0"/>
            </a:xfrm>
            <a:prstGeom prst="line">
              <a:avLst/>
            </a:prstGeom>
            <a:ln w="28575">
              <a:solidFill>
                <a:srgbClr val="182E3C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190C02F-8558-49C3-BEC6-73F082B5F676}"/>
              </a:ext>
            </a:extLst>
          </p:cNvPr>
          <p:cNvGrpSpPr/>
          <p:nvPr/>
        </p:nvGrpSpPr>
        <p:grpSpPr>
          <a:xfrm>
            <a:off x="5608888" y="3936214"/>
            <a:ext cx="5743325" cy="974211"/>
            <a:chOff x="5608888" y="767506"/>
            <a:chExt cx="5743325" cy="974211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2C4B4224-2C66-4EE8-A3AD-A8E82BF17F35}"/>
                </a:ext>
              </a:extLst>
            </p:cNvPr>
            <p:cNvGrpSpPr/>
            <p:nvPr/>
          </p:nvGrpSpPr>
          <p:grpSpPr>
            <a:xfrm>
              <a:off x="5608888" y="767506"/>
              <a:ext cx="5743319" cy="974211"/>
              <a:chOff x="6366646" y="767506"/>
              <a:chExt cx="5717087" cy="974211"/>
            </a:xfrm>
          </p:grpSpPr>
          <p:sp>
            <p:nvSpPr>
              <p:cNvPr id="23" name="菱形 22">
                <a:extLst>
                  <a:ext uri="{FF2B5EF4-FFF2-40B4-BE49-F238E27FC236}">
                    <a16:creationId xmlns:a16="http://schemas.microsoft.com/office/drawing/2014/main" id="{8B4E1E3C-28E7-42C5-BF93-BD56FC74630F}"/>
                  </a:ext>
                </a:extLst>
              </p:cNvPr>
              <p:cNvSpPr/>
              <p:nvPr/>
            </p:nvSpPr>
            <p:spPr>
              <a:xfrm>
                <a:off x="6366646" y="767506"/>
                <a:ext cx="971144" cy="974211"/>
              </a:xfrm>
              <a:prstGeom prst="diamond">
                <a:avLst/>
              </a:prstGeom>
              <a:solidFill>
                <a:srgbClr val="182E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altLang="zh-CN" sz="3600" dirty="0"/>
                  <a:t>3</a:t>
                </a:r>
                <a:endParaRPr lang="zh-CN" altLang="en-US" sz="3600" dirty="0"/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9BB2EAB9-11AE-4A0C-BBDC-1559300B3D53}"/>
                  </a:ext>
                </a:extLst>
              </p:cNvPr>
              <p:cNvSpPr txBox="1"/>
              <p:nvPr/>
            </p:nvSpPr>
            <p:spPr>
              <a:xfrm>
                <a:off x="6598345" y="969010"/>
                <a:ext cx="54853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   </a:t>
                </a:r>
                <a:r>
                  <a:rPr lang="en-US" altLang="zh-CN" sz="2800" dirty="0" err="1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ClothSimSkinning</a:t>
                </a:r>
                <a:r>
                  <a:rPr lang="en-US" altLang="zh-CN" sz="2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Network</a:t>
                </a:r>
                <a:endPara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94DAEADF-172D-4819-859A-6E0CD8E86AA4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1545273"/>
              <a:ext cx="5256213" cy="0"/>
            </a:xfrm>
            <a:prstGeom prst="line">
              <a:avLst/>
            </a:prstGeom>
            <a:ln w="28575">
              <a:solidFill>
                <a:srgbClr val="182E3C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CD71D580-284F-48F1-88BD-B62B88422F6A}"/>
              </a:ext>
            </a:extLst>
          </p:cNvPr>
          <p:cNvGrpSpPr/>
          <p:nvPr/>
        </p:nvGrpSpPr>
        <p:grpSpPr>
          <a:xfrm>
            <a:off x="5593645" y="5299589"/>
            <a:ext cx="5758568" cy="974211"/>
            <a:chOff x="5593645" y="767506"/>
            <a:chExt cx="5758568" cy="974211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EED791B1-ACE8-4F12-AB6C-3B88D7874B43}"/>
                </a:ext>
              </a:extLst>
            </p:cNvPr>
            <p:cNvGrpSpPr/>
            <p:nvPr/>
          </p:nvGrpSpPr>
          <p:grpSpPr>
            <a:xfrm>
              <a:off x="5593645" y="767506"/>
              <a:ext cx="5758559" cy="974211"/>
              <a:chOff x="6351475" y="767506"/>
              <a:chExt cx="5732258" cy="974211"/>
            </a:xfrm>
          </p:grpSpPr>
          <p:sp>
            <p:nvSpPr>
              <p:cNvPr id="28" name="菱形 27">
                <a:extLst>
                  <a:ext uri="{FF2B5EF4-FFF2-40B4-BE49-F238E27FC236}">
                    <a16:creationId xmlns:a16="http://schemas.microsoft.com/office/drawing/2014/main" id="{642AA4D0-5021-4C99-9B10-CF927D0D0792}"/>
                  </a:ext>
                </a:extLst>
              </p:cNvPr>
              <p:cNvSpPr/>
              <p:nvPr/>
            </p:nvSpPr>
            <p:spPr>
              <a:xfrm>
                <a:off x="6351475" y="767506"/>
                <a:ext cx="971144" cy="974211"/>
              </a:xfrm>
              <a:prstGeom prst="diamond">
                <a:avLst/>
              </a:prstGeom>
              <a:solidFill>
                <a:srgbClr val="182E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altLang="zh-CN" sz="3600" dirty="0"/>
                  <a:t>4</a:t>
                </a:r>
                <a:endParaRPr lang="zh-CN" altLang="en-US" sz="3600" dirty="0"/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12F1C460-7059-4D5E-8E73-015A2CE034B1}"/>
                  </a:ext>
                </a:extLst>
              </p:cNvPr>
              <p:cNvSpPr txBox="1"/>
              <p:nvPr/>
            </p:nvSpPr>
            <p:spPr>
              <a:xfrm>
                <a:off x="6598345" y="969010"/>
                <a:ext cx="548538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   Unity Loading Network</a:t>
                </a:r>
                <a:endPara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0D3695A5-6636-4463-ABD8-8F119070C00D}"/>
                </a:ext>
              </a:extLst>
            </p:cNvPr>
            <p:cNvCxnSpPr>
              <a:cxnSpLocks/>
            </p:cNvCxnSpPr>
            <p:nvPr/>
          </p:nvCxnSpPr>
          <p:spPr>
            <a:xfrm>
              <a:off x="6094413" y="1545273"/>
              <a:ext cx="5257800" cy="0"/>
            </a:xfrm>
            <a:prstGeom prst="line">
              <a:avLst/>
            </a:prstGeom>
            <a:ln w="28575">
              <a:solidFill>
                <a:srgbClr val="182E3C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2756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2F488586-0FF1-4709-917B-5B2E3E419FEC}"/>
              </a:ext>
            </a:extLst>
          </p:cNvPr>
          <p:cNvGrpSpPr/>
          <p:nvPr/>
        </p:nvGrpSpPr>
        <p:grpSpPr>
          <a:xfrm>
            <a:off x="-216265" y="215065"/>
            <a:ext cx="6625691" cy="987425"/>
            <a:chOff x="-426721" y="508000"/>
            <a:chExt cx="3947161" cy="987425"/>
          </a:xfrm>
          <a:solidFill>
            <a:srgbClr val="182E3C"/>
          </a:solidFill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88DF3C92-68CD-46BC-A288-A71DFB61E0D3}"/>
                </a:ext>
              </a:extLst>
            </p:cNvPr>
            <p:cNvSpPr/>
            <p:nvPr/>
          </p:nvSpPr>
          <p:spPr>
            <a:xfrm>
              <a:off x="-426721" y="508000"/>
              <a:ext cx="3947161" cy="98742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6D2D576E-1ECB-4D84-809E-B11FB91AFDA2}"/>
                </a:ext>
              </a:extLst>
            </p:cNvPr>
            <p:cNvCxnSpPr>
              <a:cxnSpLocks/>
            </p:cNvCxnSpPr>
            <p:nvPr/>
          </p:nvCxnSpPr>
          <p:spPr>
            <a:xfrm>
              <a:off x="-113759" y="521599"/>
              <a:ext cx="0" cy="954088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标题 1">
            <a:extLst>
              <a:ext uri="{FF2B5EF4-FFF2-40B4-BE49-F238E27FC236}">
                <a16:creationId xmlns:a16="http://schemas.microsoft.com/office/drawing/2014/main" id="{5B51DBC2-F2E8-4F91-9760-8B328215480A}"/>
              </a:ext>
            </a:extLst>
          </p:cNvPr>
          <p:cNvSpPr txBox="1">
            <a:spLocks/>
          </p:cNvSpPr>
          <p:nvPr/>
        </p:nvSpPr>
        <p:spPr>
          <a:xfrm>
            <a:off x="556819" y="237290"/>
            <a:ext cx="6377944" cy="908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Unity Motion Extraction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EFBE5A8B-CDBB-4103-8EF9-A5E6C899D399}"/>
              </a:ext>
            </a:extLst>
          </p:cNvPr>
          <p:cNvSpPr/>
          <p:nvPr/>
        </p:nvSpPr>
        <p:spPr>
          <a:xfrm>
            <a:off x="0" y="6548120"/>
            <a:ext cx="12165059" cy="336514"/>
          </a:xfrm>
          <a:prstGeom prst="rect">
            <a:avLst/>
          </a:prstGeom>
          <a:solidFill>
            <a:srgbClr val="18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496B103-931E-4958-A008-A9D6A2DF2D07}"/>
              </a:ext>
            </a:extLst>
          </p:cNvPr>
          <p:cNvSpPr/>
          <p:nvPr/>
        </p:nvSpPr>
        <p:spPr>
          <a:xfrm>
            <a:off x="556818" y="1292119"/>
            <a:ext cx="9035755" cy="5013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目标：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从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Unity Motion Matching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场景中提取任务角色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Mesh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信息和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Skin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骨骼信息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现有功能：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角色重定向，从动捕数据中传递骨骼信息。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难点：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角色重定向，骨骼个数不一致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角色动作由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Motion Matching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插值计算，无现成接口获取数据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直接存储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Obj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文件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IO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开销过大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窗口刷新频率导致无法获得密集的过渡帧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Mesh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8988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>
            <a:extLst>
              <a:ext uri="{FF2B5EF4-FFF2-40B4-BE49-F238E27FC236}">
                <a16:creationId xmlns:a16="http://schemas.microsoft.com/office/drawing/2014/main" id="{EFBE5A8B-CDBB-4103-8EF9-A5E6C899D399}"/>
              </a:ext>
            </a:extLst>
          </p:cNvPr>
          <p:cNvSpPr/>
          <p:nvPr/>
        </p:nvSpPr>
        <p:spPr>
          <a:xfrm>
            <a:off x="0" y="6548120"/>
            <a:ext cx="12165059" cy="336514"/>
          </a:xfrm>
          <a:prstGeom prst="rect">
            <a:avLst/>
          </a:prstGeom>
          <a:solidFill>
            <a:srgbClr val="18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496B103-931E-4958-A008-A9D6A2DF2D07}"/>
              </a:ext>
            </a:extLst>
          </p:cNvPr>
          <p:cNvSpPr/>
          <p:nvPr/>
        </p:nvSpPr>
        <p:spPr>
          <a:xfrm>
            <a:off x="367038" y="162063"/>
            <a:ext cx="10364224" cy="4459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已实现：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对自定义角色重定向，制作目标角色动作库数据，用源角色匹配驱动。（解决难点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在程序中提取到当前插值帧的骨骼信息，运行时只保存关节变换信息，对象销毁时再生成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Mesh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信息和骨骼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Skin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信息。（解决难点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对提取的相邻两帧间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Mesh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进行插值，获得密集中间过渡帧。（解决难点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同时保存和生成世界坐标系下信息（用于仿真）和相对于根关节的局部坐标系下信息（用于学习）。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55B055F-FCF4-4BC6-BEAF-05ABD0DDF3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45" r="27890" b="10993"/>
          <a:stretch/>
        </p:blipFill>
        <p:spPr>
          <a:xfrm>
            <a:off x="3295287" y="4690112"/>
            <a:ext cx="1190445" cy="167617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2558ED5-AEA0-48D5-B81C-62B90373CB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58" r="29950" b="11839"/>
          <a:stretch/>
        </p:blipFill>
        <p:spPr>
          <a:xfrm>
            <a:off x="5673302" y="4695001"/>
            <a:ext cx="1190445" cy="167129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F5B7C0C-1C3F-43EF-AFBC-76AEB84274BA}"/>
              </a:ext>
            </a:extLst>
          </p:cNvPr>
          <p:cNvSpPr/>
          <p:nvPr/>
        </p:nvSpPr>
        <p:spPr>
          <a:xfrm>
            <a:off x="1664903" y="5176002"/>
            <a:ext cx="1484161" cy="700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相邻帧间骨骼世界坐标插值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9CD5534-7BD6-418F-9748-44D5818CBAAA}"/>
              </a:ext>
            </a:extLst>
          </p:cNvPr>
          <p:cNvSpPr/>
          <p:nvPr/>
        </p:nvSpPr>
        <p:spPr>
          <a:xfrm>
            <a:off x="7010400" y="5176002"/>
            <a:ext cx="1651375" cy="700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相对于父关节的骨骼局部坐标插值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4195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>
            <a:extLst>
              <a:ext uri="{FF2B5EF4-FFF2-40B4-BE49-F238E27FC236}">
                <a16:creationId xmlns:a16="http://schemas.microsoft.com/office/drawing/2014/main" id="{EFBE5A8B-CDBB-4103-8EF9-A5E6C899D399}"/>
              </a:ext>
            </a:extLst>
          </p:cNvPr>
          <p:cNvSpPr/>
          <p:nvPr/>
        </p:nvSpPr>
        <p:spPr>
          <a:xfrm>
            <a:off x="0" y="6548120"/>
            <a:ext cx="12165059" cy="336514"/>
          </a:xfrm>
          <a:prstGeom prst="rect">
            <a:avLst/>
          </a:prstGeom>
          <a:solidFill>
            <a:srgbClr val="18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bandicam 2022-08-20 10-26-05-348">
            <a:hlinkClick r:id="" action="ppaction://media"/>
            <a:extLst>
              <a:ext uri="{FF2B5EF4-FFF2-40B4-BE49-F238E27FC236}">
                <a16:creationId xmlns:a16="http://schemas.microsoft.com/office/drawing/2014/main" id="{5FE88FE6-CC4C-4F90-95AE-116450DA20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316" y="1341410"/>
            <a:ext cx="5585992" cy="3043202"/>
          </a:xfrm>
          <a:prstGeom prst="rect">
            <a:avLst/>
          </a:prstGeom>
        </p:spPr>
      </p:pic>
      <p:pic>
        <p:nvPicPr>
          <p:cNvPr id="3" name="bandicam 2022-08-20 10-29-22-643">
            <a:hlinkClick r:id="" action="ppaction://media"/>
            <a:extLst>
              <a:ext uri="{FF2B5EF4-FFF2-40B4-BE49-F238E27FC236}">
                <a16:creationId xmlns:a16="http://schemas.microsoft.com/office/drawing/2014/main" id="{94B525A6-3941-4E4C-925E-C28EC5A2E3D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20547" y="1341410"/>
            <a:ext cx="5585992" cy="304320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AC8CC86-37D9-4E77-808D-067987F0F2B0}"/>
              </a:ext>
            </a:extLst>
          </p:cNvPr>
          <p:cNvSpPr/>
          <p:nvPr/>
        </p:nvSpPr>
        <p:spPr>
          <a:xfrm>
            <a:off x="293298" y="222443"/>
            <a:ext cx="9950156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Demo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演示：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1446F25-D322-4573-9B29-0557E6845D78}"/>
              </a:ext>
            </a:extLst>
          </p:cNvPr>
          <p:cNvSpPr/>
          <p:nvPr/>
        </p:nvSpPr>
        <p:spPr>
          <a:xfrm>
            <a:off x="1221044" y="4756499"/>
            <a:ext cx="3937544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目标点自动轨迹数据提取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BD75CEC-A573-4178-BD22-1D883DED7DFC}"/>
              </a:ext>
            </a:extLst>
          </p:cNvPr>
          <p:cNvSpPr/>
          <p:nvPr/>
        </p:nvSpPr>
        <p:spPr>
          <a:xfrm>
            <a:off x="6946109" y="4756498"/>
            <a:ext cx="4268226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手动控制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WASD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轨迹数据提取</a:t>
            </a:r>
          </a:p>
        </p:txBody>
      </p:sp>
    </p:spTree>
    <p:extLst>
      <p:ext uri="{BB962C8B-B14F-4D97-AF65-F5344CB8AC3E}">
        <p14:creationId xmlns:p14="http://schemas.microsoft.com/office/powerpoint/2010/main" val="1300180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2F488586-0FF1-4709-917B-5B2E3E419FEC}"/>
              </a:ext>
            </a:extLst>
          </p:cNvPr>
          <p:cNvGrpSpPr/>
          <p:nvPr/>
        </p:nvGrpSpPr>
        <p:grpSpPr>
          <a:xfrm>
            <a:off x="-216264" y="215065"/>
            <a:ext cx="4762386" cy="987425"/>
            <a:chOff x="-426721" y="508000"/>
            <a:chExt cx="3947161" cy="987425"/>
          </a:xfrm>
          <a:solidFill>
            <a:srgbClr val="182E3C"/>
          </a:solidFill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88DF3C92-68CD-46BC-A288-A71DFB61E0D3}"/>
                </a:ext>
              </a:extLst>
            </p:cNvPr>
            <p:cNvSpPr/>
            <p:nvPr/>
          </p:nvSpPr>
          <p:spPr>
            <a:xfrm>
              <a:off x="-426721" y="508000"/>
              <a:ext cx="3947161" cy="98742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6D2D576E-1ECB-4D84-809E-B11FB91AFDA2}"/>
                </a:ext>
              </a:extLst>
            </p:cNvPr>
            <p:cNvCxnSpPr>
              <a:cxnSpLocks/>
            </p:cNvCxnSpPr>
            <p:nvPr/>
          </p:nvCxnSpPr>
          <p:spPr>
            <a:xfrm>
              <a:off x="-113759" y="521599"/>
              <a:ext cx="0" cy="954088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标题 1">
            <a:extLst>
              <a:ext uri="{FF2B5EF4-FFF2-40B4-BE49-F238E27FC236}">
                <a16:creationId xmlns:a16="http://schemas.microsoft.com/office/drawing/2014/main" id="{5B51DBC2-F2E8-4F91-9760-8B328215480A}"/>
              </a:ext>
            </a:extLst>
          </p:cNvPr>
          <p:cNvSpPr txBox="1">
            <a:spLocks/>
          </p:cNvSpPr>
          <p:nvPr/>
        </p:nvSpPr>
        <p:spPr>
          <a:xfrm>
            <a:off x="556819" y="237290"/>
            <a:ext cx="6377944" cy="908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Cloth Simulation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EFBE5A8B-CDBB-4103-8EF9-A5E6C899D399}"/>
              </a:ext>
            </a:extLst>
          </p:cNvPr>
          <p:cNvSpPr/>
          <p:nvPr/>
        </p:nvSpPr>
        <p:spPr>
          <a:xfrm>
            <a:off x="0" y="6548120"/>
            <a:ext cx="12165059" cy="336514"/>
          </a:xfrm>
          <a:prstGeom prst="rect">
            <a:avLst/>
          </a:prstGeom>
          <a:solidFill>
            <a:srgbClr val="18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496B103-931E-4958-A008-A9D6A2DF2D07}"/>
              </a:ext>
            </a:extLst>
          </p:cNvPr>
          <p:cNvSpPr/>
          <p:nvPr/>
        </p:nvSpPr>
        <p:spPr>
          <a:xfrm>
            <a:off x="556818" y="1292119"/>
            <a:ext cx="9035755" cy="1135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目标：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Unity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提取的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Mesh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数据，仿真生成衣服数据。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A139165-8B4D-4AEC-BDA1-96FCC1C1D556}"/>
              </a:ext>
            </a:extLst>
          </p:cNvPr>
          <p:cNvSpPr/>
          <p:nvPr/>
        </p:nvSpPr>
        <p:spPr>
          <a:xfrm>
            <a:off x="556817" y="2427173"/>
            <a:ext cx="10948655" cy="1135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已实现：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采用文献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中的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Projective Dynamics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方法进行布料仿真。对自穿透容忍度高。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C179585-F6CA-4DA0-96A5-411194621D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15" b="17528"/>
          <a:stretch/>
        </p:blipFill>
        <p:spPr>
          <a:xfrm>
            <a:off x="788947" y="3903070"/>
            <a:ext cx="1755409" cy="17554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97A1E99-742E-464F-90F0-93F1F7D851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16" r="3021"/>
          <a:stretch/>
        </p:blipFill>
        <p:spPr>
          <a:xfrm>
            <a:off x="3773687" y="3903072"/>
            <a:ext cx="1755410" cy="175547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6DAE0F1-4752-45A1-9382-BE889D3C3FFB}"/>
              </a:ext>
            </a:extLst>
          </p:cNvPr>
          <p:cNvSpPr/>
          <p:nvPr/>
        </p:nvSpPr>
        <p:spPr>
          <a:xfrm>
            <a:off x="454814" y="5869543"/>
            <a:ext cx="2598937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时间积分和碰撞单独分开处理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CFEF6CD-6651-485D-A2DA-6CA20ED424D3}"/>
              </a:ext>
            </a:extLst>
          </p:cNvPr>
          <p:cNvSpPr/>
          <p:nvPr/>
        </p:nvSpPr>
        <p:spPr>
          <a:xfrm>
            <a:off x="3412330" y="5869542"/>
            <a:ext cx="2670199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Projective Dynamics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仿真方法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1C53CB6-352C-4FEE-B87E-CE2A956B7470}"/>
              </a:ext>
            </a:extLst>
          </p:cNvPr>
          <p:cNvSpPr txBox="1"/>
          <p:nvPr/>
        </p:nvSpPr>
        <p:spPr>
          <a:xfrm>
            <a:off x="5296619" y="426442"/>
            <a:ext cx="66660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fr-FR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Ly M, Jouve J, Boissieux L, et al. Projective dynamics with dry frictional contact[J]. ACM Transactions on Graphics (TOG), 2020, 39(4): 57: 1-57: 8.</a:t>
            </a:r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bandicam 2022-07-14 09-21-11-531">
            <a:hlinkClick r:id="" action="ppaction://media"/>
            <a:extLst>
              <a:ext uri="{FF2B5EF4-FFF2-40B4-BE49-F238E27FC236}">
                <a16:creationId xmlns:a16="http://schemas.microsoft.com/office/drawing/2014/main" id="{EA810EE3-112B-41CA-BF29-CE683906DF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1861" y="3586035"/>
            <a:ext cx="4193612" cy="258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50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5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2F488586-0FF1-4709-917B-5B2E3E419FEC}"/>
              </a:ext>
            </a:extLst>
          </p:cNvPr>
          <p:cNvGrpSpPr/>
          <p:nvPr/>
        </p:nvGrpSpPr>
        <p:grpSpPr>
          <a:xfrm>
            <a:off x="-216265" y="215065"/>
            <a:ext cx="6987130" cy="987425"/>
            <a:chOff x="-426721" y="508000"/>
            <a:chExt cx="3947161" cy="987425"/>
          </a:xfrm>
          <a:solidFill>
            <a:srgbClr val="182E3C"/>
          </a:solidFill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88DF3C92-68CD-46BC-A288-A71DFB61E0D3}"/>
                </a:ext>
              </a:extLst>
            </p:cNvPr>
            <p:cNvSpPr/>
            <p:nvPr/>
          </p:nvSpPr>
          <p:spPr>
            <a:xfrm>
              <a:off x="-426721" y="508000"/>
              <a:ext cx="3947161" cy="98742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6D2D576E-1ECB-4D84-809E-B11FB91AFDA2}"/>
                </a:ext>
              </a:extLst>
            </p:cNvPr>
            <p:cNvCxnSpPr>
              <a:cxnSpLocks/>
            </p:cNvCxnSpPr>
            <p:nvPr/>
          </p:nvCxnSpPr>
          <p:spPr>
            <a:xfrm>
              <a:off x="-113759" y="521599"/>
              <a:ext cx="0" cy="954088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标题 1">
            <a:extLst>
              <a:ext uri="{FF2B5EF4-FFF2-40B4-BE49-F238E27FC236}">
                <a16:creationId xmlns:a16="http://schemas.microsoft.com/office/drawing/2014/main" id="{5B51DBC2-F2E8-4F91-9760-8B328215480A}"/>
              </a:ext>
            </a:extLst>
          </p:cNvPr>
          <p:cNvSpPr txBox="1">
            <a:spLocks/>
          </p:cNvSpPr>
          <p:nvPr/>
        </p:nvSpPr>
        <p:spPr>
          <a:xfrm>
            <a:off x="522316" y="237290"/>
            <a:ext cx="6377944" cy="908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ClothSimSkinning</a:t>
            </a:r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Network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EFBE5A8B-CDBB-4103-8EF9-A5E6C899D399}"/>
              </a:ext>
            </a:extLst>
          </p:cNvPr>
          <p:cNvSpPr/>
          <p:nvPr/>
        </p:nvSpPr>
        <p:spPr>
          <a:xfrm>
            <a:off x="0" y="6548120"/>
            <a:ext cx="12165059" cy="336514"/>
          </a:xfrm>
          <a:prstGeom prst="rect">
            <a:avLst/>
          </a:prstGeom>
          <a:solidFill>
            <a:srgbClr val="18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496B103-931E-4958-A008-A9D6A2DF2D07}"/>
              </a:ext>
            </a:extLst>
          </p:cNvPr>
          <p:cNvSpPr/>
          <p:nvPr/>
        </p:nvSpPr>
        <p:spPr>
          <a:xfrm>
            <a:off x="556818" y="1292119"/>
            <a:ext cx="9035755" cy="3905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目标：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根据布料仿真结果制作数据集，用学习的方式预测衣服变形。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难点：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衣服变形建模复杂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现有方法多依赖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SMPL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模型，基于工业中角色人物的方法有限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基于序列的网络实现和训练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9911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>
            <a:extLst>
              <a:ext uri="{FF2B5EF4-FFF2-40B4-BE49-F238E27FC236}">
                <a16:creationId xmlns:a16="http://schemas.microsoft.com/office/drawing/2014/main" id="{EFBE5A8B-CDBB-4103-8EF9-A5E6C899D399}"/>
              </a:ext>
            </a:extLst>
          </p:cNvPr>
          <p:cNvSpPr/>
          <p:nvPr/>
        </p:nvSpPr>
        <p:spPr>
          <a:xfrm>
            <a:off x="0" y="6548120"/>
            <a:ext cx="12165059" cy="336514"/>
          </a:xfrm>
          <a:prstGeom prst="rect">
            <a:avLst/>
          </a:prstGeom>
          <a:solidFill>
            <a:srgbClr val="18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496B103-931E-4958-A008-A9D6A2DF2D07}"/>
              </a:ext>
            </a:extLst>
          </p:cNvPr>
          <p:cNvSpPr/>
          <p:nvPr/>
        </p:nvSpPr>
        <p:spPr>
          <a:xfrm>
            <a:off x="263523" y="110301"/>
            <a:ext cx="9950156" cy="2797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已实现：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借用人物骨骼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Skinning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方法，拟构建衣服相对于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 pose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下衣服的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Skinning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流程。（解决难点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借鉴现有方法，实现基于工业中人物角色的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Skinning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的衣服学习框架，摆脱对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SMPL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模型的依赖。（解决难点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180E77E5-950F-4279-86ED-15D0BD32872F}"/>
                  </a:ext>
                </a:extLst>
              </p:cNvPr>
              <p:cNvSpPr txBox="1"/>
              <p:nvPr/>
            </p:nvSpPr>
            <p:spPr>
              <a:xfrm>
                <a:off x="2521069" y="3119655"/>
                <a:ext cx="6094562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zh-CN" alt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r>
                        <a:rPr lang="zh-CN" altLang="en-US" sz="2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sz="2400" i="1"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zh-CN" alt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</m:d>
                          <m:r>
                            <a:rPr lang="zh-CN" altLang="en-US" sz="2400" i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zh-CN" altLang="en-US" sz="2400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zh-CN" alt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zh-CN" alt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CN" sz="2400" i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zh-CN" alt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r>
                        <a:rPr lang="zh-CN" altLang="en-US" sz="24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b="1" i="0">
                              <a:latin typeface="Cambria Math" panose="02040503050406030204" pitchFamily="18" charset="0"/>
                            </a:rPr>
                            <m:t>𝐓</m:t>
                          </m:r>
                        </m:e>
                        <m:sub>
                          <m:r>
                            <a:rPr lang="zh-CN" altLang="en-US" sz="2400" b="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zh-CN" altLang="en-US" sz="24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zh-CN" altLang="en-US" sz="2400" i="0">
                          <a:latin typeface="Cambria Math" panose="02040503050406030204" pitchFamily="18" charset="0"/>
                        </a:rPr>
                        <m:t>Δ</m:t>
                      </m:r>
                      <m:d>
                        <m:dPr>
                          <m:ctrlPr>
                            <a:rPr lang="zh-CN" alt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</m:oMath>
                  </m:oMathPara>
                </a14:m>
                <a:endParaRPr lang="zh-CN" altLang="en-US" sz="24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180E77E5-950F-4279-86ED-15D0BD328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1069" y="3119655"/>
                <a:ext cx="6094562" cy="120032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30DA7FF7-3C52-459E-BDEB-0AF43A516A83}"/>
                  </a:ext>
                </a:extLst>
              </p:cNvPr>
              <p:cNvSpPr txBox="1"/>
              <p:nvPr/>
            </p:nvSpPr>
            <p:spPr>
              <a:xfrm>
                <a:off x="702057" y="4319984"/>
                <a:ext cx="10339754" cy="17064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sz="180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为人物角色的骨骼变换矩阵，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1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800" b="1" i="0">
                            <a:latin typeface="Cambria Math" panose="02040503050406030204" pitchFamily="18" charset="0"/>
                          </a:rPr>
                          <m:t>𝐓</m:t>
                        </m:r>
                      </m:e>
                      <m:sub>
                        <m:r>
                          <a:rPr lang="zh-CN" altLang="en-US" sz="1800" b="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zh-CN" altLang="en-US" i="1">
                        <a:latin typeface="Cambria Math" panose="02040503050406030204" pitchFamily="18" charset="0"/>
                      </a:rPr>
                      <m:t>为</m:t>
                    </m:r>
                  </m:oMath>
                </a14:m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 Pose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下的衣服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mesh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，</a:t>
                </a:r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为人物骨骼，</a:t>
                </a:r>
                <a:r>
                  <a:rPr lang="zh-CN" altLang="en-US" dirty="0">
                    <a:solidFill>
                      <a:srgbClr val="836967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为衣服蒙皮权重，其由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 Pose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下人体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mesh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上关于衣服顶点的最近点的权重组成，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zh-CN" altLang="en-US"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zh-CN" alt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</m:oMath>
                </a14:m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为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 Pose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下衣服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mesh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的增量，为网络学习的目标，</a:t>
                </a:r>
                <a:endParaRPr lang="en-US" altLang="zh-CN" sz="1800" i="1" dirty="0">
                  <a:solidFill>
                    <a:srgbClr val="836967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1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8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zh-CN" altLang="en-US" sz="18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zh-CN" alt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CN" altLang="en-US" sz="18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</m:oMath>
                </a14:m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为目标衣服变形。</a:t>
                </a: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30DA7FF7-3C52-459E-BDEB-0AF43A516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57" y="4319984"/>
                <a:ext cx="10339754" cy="1706493"/>
              </a:xfrm>
              <a:prstGeom prst="rect">
                <a:avLst/>
              </a:prstGeom>
              <a:blipFill>
                <a:blip r:embed="rId3"/>
                <a:stretch>
                  <a:fillRect b="-46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6442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>
            <a:extLst>
              <a:ext uri="{FF2B5EF4-FFF2-40B4-BE49-F238E27FC236}">
                <a16:creationId xmlns:a16="http://schemas.microsoft.com/office/drawing/2014/main" id="{EFBE5A8B-CDBB-4103-8EF9-A5E6C899D399}"/>
              </a:ext>
            </a:extLst>
          </p:cNvPr>
          <p:cNvSpPr/>
          <p:nvPr/>
        </p:nvSpPr>
        <p:spPr>
          <a:xfrm>
            <a:off x="0" y="6548120"/>
            <a:ext cx="12165059" cy="336514"/>
          </a:xfrm>
          <a:prstGeom prst="rect">
            <a:avLst/>
          </a:prstGeom>
          <a:solidFill>
            <a:srgbClr val="18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AF3489F-FC1A-4311-B4CE-247BE8E92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541" y="1534839"/>
            <a:ext cx="1216363" cy="140991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BEF0A8A-ACD2-4F43-B921-25ABEF111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127" y="1240625"/>
            <a:ext cx="1999018" cy="20542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F3CF3-539D-4C4C-915E-FCEE1856E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0861" y="1334865"/>
            <a:ext cx="722952" cy="175957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5A7AED9-BBEB-4D0E-ADF5-049305FB9463}"/>
              </a:ext>
            </a:extLst>
          </p:cNvPr>
          <p:cNvSpPr/>
          <p:nvPr/>
        </p:nvSpPr>
        <p:spPr>
          <a:xfrm>
            <a:off x="2210555" y="983638"/>
            <a:ext cx="1495936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帧骨骼变换矩阵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4431346-D051-403E-B496-FDC655A24C60}"/>
              </a:ext>
            </a:extLst>
          </p:cNvPr>
          <p:cNvSpPr/>
          <p:nvPr/>
        </p:nvSpPr>
        <p:spPr>
          <a:xfrm>
            <a:off x="2631056" y="3707377"/>
            <a:ext cx="874143" cy="82148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7D432E0-6A97-4DDA-AE60-8505C4CF7B7C}"/>
              </a:ext>
            </a:extLst>
          </p:cNvPr>
          <p:cNvSpPr/>
          <p:nvPr/>
        </p:nvSpPr>
        <p:spPr>
          <a:xfrm>
            <a:off x="2776995" y="3893580"/>
            <a:ext cx="582264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GRU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06DB9671-0D71-42A2-A40F-3BD1CE648595}"/>
              </a:ext>
            </a:extLst>
          </p:cNvPr>
          <p:cNvSpPr/>
          <p:nvPr/>
        </p:nvSpPr>
        <p:spPr>
          <a:xfrm>
            <a:off x="3896269" y="3707377"/>
            <a:ext cx="874143" cy="82148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277F2AB-5DFD-48C7-B0F6-4AE73260FC6E}"/>
              </a:ext>
            </a:extLst>
          </p:cNvPr>
          <p:cNvSpPr/>
          <p:nvPr/>
        </p:nvSpPr>
        <p:spPr>
          <a:xfrm>
            <a:off x="4062992" y="3893579"/>
            <a:ext cx="582264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MLP</a:t>
            </a: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287E1B93-FD33-4B53-932E-D5C5EA2D28CF}"/>
              </a:ext>
            </a:extLst>
          </p:cNvPr>
          <p:cNvCxnSpPr>
            <a:cxnSpLocks/>
          </p:cNvCxnSpPr>
          <p:nvPr/>
        </p:nvCxnSpPr>
        <p:spPr>
          <a:xfrm>
            <a:off x="3068127" y="3147545"/>
            <a:ext cx="0" cy="510949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B390E835-FEEC-422E-9588-D69F07DBCC04}"/>
              </a:ext>
            </a:extLst>
          </p:cNvPr>
          <p:cNvCxnSpPr/>
          <p:nvPr/>
        </p:nvCxnSpPr>
        <p:spPr>
          <a:xfrm>
            <a:off x="3505199" y="4082284"/>
            <a:ext cx="42274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66F5E72C-2ECF-46F9-B878-ECA49FDA67B9}"/>
              </a:ext>
            </a:extLst>
          </p:cNvPr>
          <p:cNvSpPr/>
          <p:nvPr/>
        </p:nvSpPr>
        <p:spPr>
          <a:xfrm>
            <a:off x="5394599" y="3783775"/>
            <a:ext cx="668248" cy="6804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6E4DFCE-4CD6-423E-8D67-0B43BE4E15DB}"/>
              </a:ext>
            </a:extLst>
          </p:cNvPr>
          <p:cNvSpPr/>
          <p:nvPr/>
        </p:nvSpPr>
        <p:spPr>
          <a:xfrm>
            <a:off x="5602421" y="3898955"/>
            <a:ext cx="327015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Δ</a:t>
            </a: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4E31A552-7A67-4580-B0E8-C677F0E3CD72}"/>
              </a:ext>
            </a:extLst>
          </p:cNvPr>
          <p:cNvCxnSpPr>
            <a:cxnSpLocks/>
          </p:cNvCxnSpPr>
          <p:nvPr/>
        </p:nvCxnSpPr>
        <p:spPr>
          <a:xfrm>
            <a:off x="4770412" y="4082284"/>
            <a:ext cx="624187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EC8209C7-FD9D-4CD5-9A07-7C7B48AA139B}"/>
              </a:ext>
            </a:extLst>
          </p:cNvPr>
          <p:cNvCxnSpPr>
            <a:cxnSpLocks/>
          </p:cNvCxnSpPr>
          <p:nvPr/>
        </p:nvCxnSpPr>
        <p:spPr>
          <a:xfrm>
            <a:off x="5722798" y="3094440"/>
            <a:ext cx="0" cy="612937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1220B271-E3B1-4103-AF3F-BE2AA57886D5}"/>
              </a:ext>
            </a:extLst>
          </p:cNvPr>
          <p:cNvSpPr/>
          <p:nvPr/>
        </p:nvSpPr>
        <p:spPr>
          <a:xfrm>
            <a:off x="5064696" y="956014"/>
            <a:ext cx="1142234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Pose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衣服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B0769ACC-0CCC-4771-8CFE-17AFF3800AF4}"/>
              </a:ext>
            </a:extLst>
          </p:cNvPr>
          <p:cNvSpPr/>
          <p:nvPr/>
        </p:nvSpPr>
        <p:spPr>
          <a:xfrm>
            <a:off x="5865963" y="3243528"/>
            <a:ext cx="285328" cy="285328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1968FD79-91B9-4AC6-9A62-5D724FAA4B28}"/>
              </a:ext>
            </a:extLst>
          </p:cNvPr>
          <p:cNvSpPr/>
          <p:nvPr/>
        </p:nvSpPr>
        <p:spPr>
          <a:xfrm>
            <a:off x="5804057" y="3027589"/>
            <a:ext cx="285328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6EB42BED-1821-4AAD-9A2D-B69360EE5EB4}"/>
              </a:ext>
            </a:extLst>
          </p:cNvPr>
          <p:cNvCxnSpPr>
            <a:cxnSpLocks/>
          </p:cNvCxnSpPr>
          <p:nvPr/>
        </p:nvCxnSpPr>
        <p:spPr>
          <a:xfrm>
            <a:off x="6089385" y="4082284"/>
            <a:ext cx="1096416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F659F729-DB5D-4D8D-933F-157DCDD46032}"/>
              </a:ext>
            </a:extLst>
          </p:cNvPr>
          <p:cNvSpPr/>
          <p:nvPr/>
        </p:nvSpPr>
        <p:spPr>
          <a:xfrm>
            <a:off x="7185801" y="3859075"/>
            <a:ext cx="1184894" cy="4455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4D85F6BE-8405-4DC6-91A0-D46E5E3F40A6}"/>
              </a:ext>
            </a:extLst>
          </p:cNvPr>
          <p:cNvSpPr/>
          <p:nvPr/>
        </p:nvSpPr>
        <p:spPr>
          <a:xfrm>
            <a:off x="7323213" y="3859075"/>
            <a:ext cx="1053610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Skinning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48C77A1-979C-4D0C-9779-096F5DA019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1378" y="3367349"/>
            <a:ext cx="711868" cy="1350689"/>
          </a:xfrm>
          <a:prstGeom prst="rect">
            <a:avLst/>
          </a:prstGeom>
        </p:spPr>
      </p:pic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DC455C7D-0656-4AF3-B190-46F015F1CAB8}"/>
              </a:ext>
            </a:extLst>
          </p:cNvPr>
          <p:cNvCxnSpPr>
            <a:cxnSpLocks/>
          </p:cNvCxnSpPr>
          <p:nvPr/>
        </p:nvCxnSpPr>
        <p:spPr>
          <a:xfrm>
            <a:off x="7796113" y="3222387"/>
            <a:ext cx="0" cy="612937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>
            <a:extLst>
              <a:ext uri="{FF2B5EF4-FFF2-40B4-BE49-F238E27FC236}">
                <a16:creationId xmlns:a16="http://schemas.microsoft.com/office/drawing/2014/main" id="{FB5C8A8E-B6DA-456C-BF10-4B57494BD83F}"/>
              </a:ext>
            </a:extLst>
          </p:cNvPr>
          <p:cNvSpPr/>
          <p:nvPr/>
        </p:nvSpPr>
        <p:spPr>
          <a:xfrm>
            <a:off x="7858018" y="3281083"/>
            <a:ext cx="868933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权重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</a:t>
            </a:r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C77A2519-14FD-4FE9-B448-834D3DC74A4E}"/>
              </a:ext>
            </a:extLst>
          </p:cNvPr>
          <p:cNvCxnSpPr>
            <a:cxnSpLocks/>
          </p:cNvCxnSpPr>
          <p:nvPr/>
        </p:nvCxnSpPr>
        <p:spPr>
          <a:xfrm flipV="1">
            <a:off x="8370695" y="4081826"/>
            <a:ext cx="756050" cy="45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椭圆 35">
            <a:extLst>
              <a:ext uri="{FF2B5EF4-FFF2-40B4-BE49-F238E27FC236}">
                <a16:creationId xmlns:a16="http://schemas.microsoft.com/office/drawing/2014/main" id="{8C00C557-5391-4CA4-A9A8-A7C9ACB2D126}"/>
              </a:ext>
            </a:extLst>
          </p:cNvPr>
          <p:cNvSpPr/>
          <p:nvPr/>
        </p:nvSpPr>
        <p:spPr>
          <a:xfrm>
            <a:off x="1535499" y="3893579"/>
            <a:ext cx="401054" cy="40105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F09CD20E-AAAA-4487-AC73-F057DB28C869}"/>
              </a:ext>
            </a:extLst>
          </p:cNvPr>
          <p:cNvSpPr/>
          <p:nvPr/>
        </p:nvSpPr>
        <p:spPr>
          <a:xfrm>
            <a:off x="1592456" y="3859075"/>
            <a:ext cx="263831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</a:p>
        </p:txBody>
      </p: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B6D08D2C-EF42-41DE-BF7A-E30CDF180B15}"/>
              </a:ext>
            </a:extLst>
          </p:cNvPr>
          <p:cNvCxnSpPr>
            <a:cxnSpLocks/>
          </p:cNvCxnSpPr>
          <p:nvPr/>
        </p:nvCxnSpPr>
        <p:spPr>
          <a:xfrm>
            <a:off x="1945179" y="4094106"/>
            <a:ext cx="694503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 42">
            <a:extLst>
              <a:ext uri="{FF2B5EF4-FFF2-40B4-BE49-F238E27FC236}">
                <a16:creationId xmlns:a16="http://schemas.microsoft.com/office/drawing/2014/main" id="{86E3E4DF-2FF2-4D8D-A0AD-DBA9D3508219}"/>
              </a:ext>
            </a:extLst>
          </p:cNvPr>
          <p:cNvSpPr/>
          <p:nvPr/>
        </p:nvSpPr>
        <p:spPr>
          <a:xfrm>
            <a:off x="1391954" y="3119500"/>
            <a:ext cx="801926" cy="700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t-1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帧隐藏信息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189A3CFC-4C83-4991-8891-C5260B46533A}"/>
              </a:ext>
            </a:extLst>
          </p:cNvPr>
          <p:cNvSpPr/>
          <p:nvPr/>
        </p:nvSpPr>
        <p:spPr>
          <a:xfrm>
            <a:off x="2424022" y="3502977"/>
            <a:ext cx="2552100" cy="1226781"/>
          </a:xfrm>
          <a:prstGeom prst="roundRect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521D0849-7CC3-445D-97AE-0E629A848766}"/>
              </a:ext>
            </a:extLst>
          </p:cNvPr>
          <p:cNvSpPr/>
          <p:nvPr/>
        </p:nvSpPr>
        <p:spPr>
          <a:xfrm>
            <a:off x="3260448" y="4827375"/>
            <a:ext cx="949242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神经网络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ABB53F90-5C9D-430E-9C54-7B504EFB8588}"/>
              </a:ext>
            </a:extLst>
          </p:cNvPr>
          <p:cNvSpPr/>
          <p:nvPr/>
        </p:nvSpPr>
        <p:spPr>
          <a:xfrm>
            <a:off x="5286788" y="4827374"/>
            <a:ext cx="949242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输出增量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D4511510-EAE9-47A8-B3FF-FB1E6D37B340}"/>
              </a:ext>
            </a:extLst>
          </p:cNvPr>
          <p:cNvSpPr/>
          <p:nvPr/>
        </p:nvSpPr>
        <p:spPr>
          <a:xfrm>
            <a:off x="8952502" y="4826832"/>
            <a:ext cx="1209412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帧衣服变形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F738F0F2-746C-46E5-AEF4-17A9170C3A22}"/>
              </a:ext>
            </a:extLst>
          </p:cNvPr>
          <p:cNvSpPr/>
          <p:nvPr/>
        </p:nvSpPr>
        <p:spPr>
          <a:xfrm>
            <a:off x="263523" y="110301"/>
            <a:ext cx="9950156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网络架构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2074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>
            <a:extLst>
              <a:ext uri="{FF2B5EF4-FFF2-40B4-BE49-F238E27FC236}">
                <a16:creationId xmlns:a16="http://schemas.microsoft.com/office/drawing/2014/main" id="{EFBE5A8B-CDBB-4103-8EF9-A5E6C899D399}"/>
              </a:ext>
            </a:extLst>
          </p:cNvPr>
          <p:cNvSpPr/>
          <p:nvPr/>
        </p:nvSpPr>
        <p:spPr>
          <a:xfrm>
            <a:off x="0" y="6548120"/>
            <a:ext cx="12165059" cy="336514"/>
          </a:xfrm>
          <a:prstGeom prst="rect">
            <a:avLst/>
          </a:prstGeom>
          <a:solidFill>
            <a:srgbClr val="18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BD75CEC-A573-4178-BD22-1D883DED7DFC}"/>
              </a:ext>
            </a:extLst>
          </p:cNvPr>
          <p:cNvSpPr/>
          <p:nvPr/>
        </p:nvSpPr>
        <p:spPr>
          <a:xfrm>
            <a:off x="6342552" y="4528910"/>
            <a:ext cx="3200399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网络预测结果在训练集上的收敛性</a:t>
            </a:r>
          </a:p>
        </p:txBody>
      </p:sp>
      <p:pic>
        <p:nvPicPr>
          <p:cNvPr id="3" name="bandicam 2022-08-09 19-33-50-886">
            <a:hlinkClick r:id="" action="ppaction://media"/>
            <a:extLst>
              <a:ext uri="{FF2B5EF4-FFF2-40B4-BE49-F238E27FC236}">
                <a16:creationId xmlns:a16="http://schemas.microsoft.com/office/drawing/2014/main" id="{87DEFB09-954C-4B7F-907D-7A3FF31814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07936" y="1453750"/>
            <a:ext cx="4245688" cy="2986221"/>
          </a:xfrm>
          <a:prstGeom prst="rect">
            <a:avLst/>
          </a:prstGeom>
        </p:spPr>
      </p:pic>
      <p:pic>
        <p:nvPicPr>
          <p:cNvPr id="9" name="bandicam 2022-08-09 19-28-57-367">
            <a:hlinkClick r:id="" action="ppaction://media"/>
            <a:extLst>
              <a:ext uri="{FF2B5EF4-FFF2-40B4-BE49-F238E27FC236}">
                <a16:creationId xmlns:a16="http://schemas.microsoft.com/office/drawing/2014/main" id="{77911918-FB95-4C91-AB88-86F68C5695A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2123" y="1453749"/>
            <a:ext cx="4245688" cy="298622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36D0A83-B7C3-4936-A6F1-CAF3EFDBC0B0}"/>
              </a:ext>
            </a:extLst>
          </p:cNvPr>
          <p:cNvSpPr/>
          <p:nvPr/>
        </p:nvSpPr>
        <p:spPr>
          <a:xfrm>
            <a:off x="594487" y="4528909"/>
            <a:ext cx="3200399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物理仿真结果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ground truth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428BE41-9D4A-41C3-8D0D-BC749A800347}"/>
              </a:ext>
            </a:extLst>
          </p:cNvPr>
          <p:cNvSpPr/>
          <p:nvPr/>
        </p:nvSpPr>
        <p:spPr>
          <a:xfrm>
            <a:off x="594177" y="4893614"/>
            <a:ext cx="1915804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时间：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4.28s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7E41E32-3820-49B4-8F3B-00E3666E379D}"/>
              </a:ext>
            </a:extLst>
          </p:cNvPr>
          <p:cNvSpPr/>
          <p:nvPr/>
        </p:nvSpPr>
        <p:spPr>
          <a:xfrm>
            <a:off x="6342552" y="4906320"/>
            <a:ext cx="1915804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时间：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7ms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到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8ms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B289E6A-0678-4E22-AF6E-BDE9448FA5C3}"/>
              </a:ext>
            </a:extLst>
          </p:cNvPr>
          <p:cNvSpPr/>
          <p:nvPr/>
        </p:nvSpPr>
        <p:spPr>
          <a:xfrm>
            <a:off x="601748" y="239007"/>
            <a:ext cx="4591355" cy="1023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训练数据：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个人物动作序列，训练序列长度为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帧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人物动作：包含人物奔跑动作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训练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epoch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3000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025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>
            <a:extLst>
              <a:ext uri="{FF2B5EF4-FFF2-40B4-BE49-F238E27FC236}">
                <a16:creationId xmlns:a16="http://schemas.microsoft.com/office/drawing/2014/main" id="{EFBE5A8B-CDBB-4103-8EF9-A5E6C899D399}"/>
              </a:ext>
            </a:extLst>
          </p:cNvPr>
          <p:cNvSpPr/>
          <p:nvPr/>
        </p:nvSpPr>
        <p:spPr>
          <a:xfrm>
            <a:off x="0" y="6548120"/>
            <a:ext cx="12165059" cy="336514"/>
          </a:xfrm>
          <a:prstGeom prst="rect">
            <a:avLst/>
          </a:prstGeom>
          <a:solidFill>
            <a:srgbClr val="18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BD75CEC-A573-4178-BD22-1D883DED7DFC}"/>
              </a:ext>
            </a:extLst>
          </p:cNvPr>
          <p:cNvSpPr/>
          <p:nvPr/>
        </p:nvSpPr>
        <p:spPr>
          <a:xfrm>
            <a:off x="6256291" y="3178219"/>
            <a:ext cx="3200399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网络预测结果在测试集上的收敛性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36D0A83-B7C3-4936-A6F1-CAF3EFDBC0B0}"/>
              </a:ext>
            </a:extLst>
          </p:cNvPr>
          <p:cNvSpPr/>
          <p:nvPr/>
        </p:nvSpPr>
        <p:spPr>
          <a:xfrm>
            <a:off x="508226" y="3178218"/>
            <a:ext cx="3200399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物理仿真结果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ground truth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B289E6A-0678-4E22-AF6E-BDE9448FA5C3}"/>
              </a:ext>
            </a:extLst>
          </p:cNvPr>
          <p:cNvSpPr/>
          <p:nvPr/>
        </p:nvSpPr>
        <p:spPr>
          <a:xfrm>
            <a:off x="515487" y="66482"/>
            <a:ext cx="5086875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测试数据：新的第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个人物动作序列，长度为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帧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bandicam 2022-08-22 11-14-58-834">
            <a:hlinkClick r:id="" action="ppaction://media"/>
            <a:extLst>
              <a:ext uri="{FF2B5EF4-FFF2-40B4-BE49-F238E27FC236}">
                <a16:creationId xmlns:a16="http://schemas.microsoft.com/office/drawing/2014/main" id="{A7836790-FCDB-44AC-ACA5-C759B434E2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48133" y="550379"/>
            <a:ext cx="3826229" cy="2636254"/>
          </a:xfrm>
          <a:prstGeom prst="rect">
            <a:avLst/>
          </a:prstGeom>
        </p:spPr>
      </p:pic>
      <p:pic>
        <p:nvPicPr>
          <p:cNvPr id="5" name="bandicam 2022-08-22 11-44-08-830">
            <a:hlinkClick r:id="" action="ppaction://media"/>
            <a:extLst>
              <a:ext uri="{FF2B5EF4-FFF2-40B4-BE49-F238E27FC236}">
                <a16:creationId xmlns:a16="http://schemas.microsoft.com/office/drawing/2014/main" id="{B38C7902-BE83-43C3-94CF-EB35B18867E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6879" y="523465"/>
            <a:ext cx="3826229" cy="2636254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BE24644F-4427-4226-A2B8-6C5422DD64C2}"/>
              </a:ext>
            </a:extLst>
          </p:cNvPr>
          <p:cNvSpPr/>
          <p:nvPr/>
        </p:nvSpPr>
        <p:spPr>
          <a:xfrm>
            <a:off x="4433107" y="3868993"/>
            <a:ext cx="649967" cy="199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不同序列的第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帧数据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对比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F17D728-B2C8-4791-AFA9-487BCCC39F08}"/>
              </a:ext>
            </a:extLst>
          </p:cNvPr>
          <p:cNvSpPr/>
          <p:nvPr/>
        </p:nvSpPr>
        <p:spPr>
          <a:xfrm>
            <a:off x="6256291" y="4070546"/>
            <a:ext cx="3826229" cy="1993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测试的第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个序列每帧数据与训练的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个序列每帧数据存在差异。网络有一定外推性。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结果不好的可能原因：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数据量太少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采用的是线性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LBS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蒙皮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CD7FD77-1DA9-4D7F-B85A-41A42266A0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6487" y="4857737"/>
            <a:ext cx="679400" cy="11695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718527C-AC0B-4473-8DA1-146BEBF771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3847" y="3701396"/>
            <a:ext cx="604681" cy="11695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E697BE8-7412-4643-8250-EBEC275870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338" y="4857738"/>
            <a:ext cx="534225" cy="116956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A61838E-9543-451E-BB06-A42C79178A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3975" y="3701397"/>
            <a:ext cx="488951" cy="116955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4AE85A9-077E-45BD-BA7D-10F6725EB5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93310" y="4865599"/>
            <a:ext cx="498821" cy="116291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244C833-0D5A-4EBC-97F3-91923DEA9D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94347" y="4865599"/>
            <a:ext cx="594278" cy="116291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31C46FEB-2405-423B-AD0B-6863B548D9C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31248" y="3701396"/>
            <a:ext cx="520477" cy="116956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D425AD9-2805-4EBA-AA03-8A01E93F633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07446" y="3701395"/>
            <a:ext cx="470548" cy="1169561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114E0E2-2D02-4E9A-B290-2479DF7CB5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63605" y="3701395"/>
            <a:ext cx="619535" cy="11695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A7006C4-728B-400E-AA18-73C772D0080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88080" y="4864993"/>
            <a:ext cx="570585" cy="1162303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66420D38-2947-46DC-8D89-D742595C9779}"/>
              </a:ext>
            </a:extLst>
          </p:cNvPr>
          <p:cNvSpPr/>
          <p:nvPr/>
        </p:nvSpPr>
        <p:spPr>
          <a:xfrm>
            <a:off x="988758" y="6086062"/>
            <a:ext cx="1734106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训练集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个序列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8B77EBDB-B010-47D8-8379-CF6E2747EAA0}"/>
              </a:ext>
            </a:extLst>
          </p:cNvPr>
          <p:cNvSpPr/>
          <p:nvPr/>
        </p:nvSpPr>
        <p:spPr>
          <a:xfrm>
            <a:off x="2951055" y="6086062"/>
            <a:ext cx="1830690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测试集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个序列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427AF8A3-2E03-43B5-9E35-6D7190C046DC}"/>
              </a:ext>
            </a:extLst>
          </p:cNvPr>
          <p:cNvSpPr/>
          <p:nvPr/>
        </p:nvSpPr>
        <p:spPr>
          <a:xfrm>
            <a:off x="616879" y="3701395"/>
            <a:ext cx="2294532" cy="2400990"/>
          </a:xfrm>
          <a:prstGeom prst="rect">
            <a:avLst/>
          </a:prstGeom>
          <a:noFill/>
          <a:ln w="38100">
            <a:solidFill>
              <a:srgbClr val="182E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0F325F14-7B0D-40EC-8ED3-85EB0C75B2C8}"/>
              </a:ext>
            </a:extLst>
          </p:cNvPr>
          <p:cNvSpPr/>
          <p:nvPr/>
        </p:nvSpPr>
        <p:spPr>
          <a:xfrm>
            <a:off x="2988174" y="3701395"/>
            <a:ext cx="1368170" cy="2400989"/>
          </a:xfrm>
          <a:prstGeom prst="rect">
            <a:avLst/>
          </a:prstGeom>
          <a:noFill/>
          <a:ln w="38100">
            <a:solidFill>
              <a:srgbClr val="182E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953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5B51DBC2-F2E8-4F91-9760-8B328215480A}"/>
              </a:ext>
            </a:extLst>
          </p:cNvPr>
          <p:cNvSpPr txBox="1">
            <a:spLocks/>
          </p:cNvSpPr>
          <p:nvPr/>
        </p:nvSpPr>
        <p:spPr>
          <a:xfrm>
            <a:off x="556819" y="237290"/>
            <a:ext cx="6377944" cy="908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Unity Motion Extraction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EFBE5A8B-CDBB-4103-8EF9-A5E6C899D399}"/>
              </a:ext>
            </a:extLst>
          </p:cNvPr>
          <p:cNvSpPr/>
          <p:nvPr/>
        </p:nvSpPr>
        <p:spPr>
          <a:xfrm>
            <a:off x="0" y="6548120"/>
            <a:ext cx="12165059" cy="336514"/>
          </a:xfrm>
          <a:prstGeom prst="rect">
            <a:avLst/>
          </a:prstGeom>
          <a:solidFill>
            <a:srgbClr val="18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496B103-931E-4958-A008-A9D6A2DF2D07}"/>
              </a:ext>
            </a:extLst>
          </p:cNvPr>
          <p:cNvSpPr/>
          <p:nvPr/>
        </p:nvSpPr>
        <p:spPr>
          <a:xfrm>
            <a:off x="556819" y="515741"/>
            <a:ext cx="9035755" cy="5013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教育背景：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本科            东北石油大学        机械设计制造及其自动化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硕士           哈尔滨工业大学             机械电子工程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博士在读         浙江大学               计算机科学与技术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研究方向：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离散元颗粒仿真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计算机图形学布料仿真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深度学习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22BA47C-439F-4291-B027-EC0722ECE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895" y="595713"/>
            <a:ext cx="2114286" cy="20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9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>
            <a:extLst>
              <a:ext uri="{FF2B5EF4-FFF2-40B4-BE49-F238E27FC236}">
                <a16:creationId xmlns:a16="http://schemas.microsoft.com/office/drawing/2014/main" id="{EFBE5A8B-CDBB-4103-8EF9-A5E6C899D399}"/>
              </a:ext>
            </a:extLst>
          </p:cNvPr>
          <p:cNvSpPr/>
          <p:nvPr/>
        </p:nvSpPr>
        <p:spPr>
          <a:xfrm>
            <a:off x="0" y="6548120"/>
            <a:ext cx="12165059" cy="336514"/>
          </a:xfrm>
          <a:prstGeom prst="rect">
            <a:avLst/>
          </a:prstGeom>
          <a:solidFill>
            <a:srgbClr val="18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36D0A83-B7C3-4936-A6F1-CAF3EFDBC0B0}"/>
              </a:ext>
            </a:extLst>
          </p:cNvPr>
          <p:cNvSpPr/>
          <p:nvPr/>
        </p:nvSpPr>
        <p:spPr>
          <a:xfrm>
            <a:off x="1526141" y="3711274"/>
            <a:ext cx="1999189" cy="700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在训练数据上继续预测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帧，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帧的结果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B289E6A-0678-4E22-AF6E-BDE9448FA5C3}"/>
              </a:ext>
            </a:extLst>
          </p:cNvPr>
          <p:cNvSpPr/>
          <p:nvPr/>
        </p:nvSpPr>
        <p:spPr>
          <a:xfrm>
            <a:off x="601748" y="239007"/>
            <a:ext cx="5086875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测试数据：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帧后网络继续预测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DAAFA1A-821B-4B67-97BF-F0158E219AF6}"/>
              </a:ext>
            </a:extLst>
          </p:cNvPr>
          <p:cNvSpPr/>
          <p:nvPr/>
        </p:nvSpPr>
        <p:spPr>
          <a:xfrm>
            <a:off x="601748" y="5056990"/>
            <a:ext cx="4844973" cy="1023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Future work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在角色转向数据及其他动作上的收敛性如何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针对其他类型的衣服收敛结果如何（做不了哪些类型）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bandicam 2022-08-22 19-48-47-549">
            <a:hlinkClick r:id="" action="ppaction://media"/>
            <a:extLst>
              <a:ext uri="{FF2B5EF4-FFF2-40B4-BE49-F238E27FC236}">
                <a16:creationId xmlns:a16="http://schemas.microsoft.com/office/drawing/2014/main" id="{3C53E46A-1316-4E79-BAE4-604A9CAA6E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6975" y="651502"/>
            <a:ext cx="3815869" cy="3024688"/>
          </a:xfrm>
          <a:prstGeom prst="rect">
            <a:avLst/>
          </a:prstGeom>
        </p:spPr>
      </p:pic>
      <p:pic>
        <p:nvPicPr>
          <p:cNvPr id="3" name="bandicam 2022-08-22 19-50-54-485">
            <a:hlinkClick r:id="" action="ppaction://media"/>
            <a:extLst>
              <a:ext uri="{FF2B5EF4-FFF2-40B4-BE49-F238E27FC236}">
                <a16:creationId xmlns:a16="http://schemas.microsoft.com/office/drawing/2014/main" id="{B00CD203-C26B-45AA-A9EE-9234E66022A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21662" y="651502"/>
            <a:ext cx="3815869" cy="3024688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9B28B5CD-C1E7-4CA3-8AB9-55549EE9A1B5}"/>
              </a:ext>
            </a:extLst>
          </p:cNvPr>
          <p:cNvSpPr/>
          <p:nvPr/>
        </p:nvSpPr>
        <p:spPr>
          <a:xfrm>
            <a:off x="6899173" y="3713048"/>
            <a:ext cx="2246478" cy="700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在测试第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个序列上继续预测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帧，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帧的结果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522846A-7F99-4881-B810-2BFCFDD0FC43}"/>
              </a:ext>
            </a:extLst>
          </p:cNvPr>
          <p:cNvSpPr/>
          <p:nvPr/>
        </p:nvSpPr>
        <p:spPr>
          <a:xfrm>
            <a:off x="6321662" y="5347375"/>
            <a:ext cx="3410947" cy="700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持续预测差的可能原因：</a:t>
            </a:r>
            <a:endParaRPr lang="en-US" altLang="zh-CN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训练方式采用的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TBPTT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算法中设置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k1=k2</a:t>
            </a:r>
          </a:p>
        </p:txBody>
      </p:sp>
    </p:spTree>
    <p:extLst>
      <p:ext uri="{BB962C8B-B14F-4D97-AF65-F5344CB8AC3E}">
        <p14:creationId xmlns:p14="http://schemas.microsoft.com/office/powerpoint/2010/main" val="29774137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2F488586-0FF1-4709-917B-5B2E3E419FEC}"/>
              </a:ext>
            </a:extLst>
          </p:cNvPr>
          <p:cNvGrpSpPr/>
          <p:nvPr/>
        </p:nvGrpSpPr>
        <p:grpSpPr>
          <a:xfrm>
            <a:off x="-216265" y="215065"/>
            <a:ext cx="6625691" cy="987425"/>
            <a:chOff x="-426721" y="508000"/>
            <a:chExt cx="3947161" cy="987425"/>
          </a:xfrm>
          <a:solidFill>
            <a:srgbClr val="182E3C"/>
          </a:solidFill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88DF3C92-68CD-46BC-A288-A71DFB61E0D3}"/>
                </a:ext>
              </a:extLst>
            </p:cNvPr>
            <p:cNvSpPr/>
            <p:nvPr/>
          </p:nvSpPr>
          <p:spPr>
            <a:xfrm>
              <a:off x="-426721" y="508000"/>
              <a:ext cx="3947161" cy="98742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6D2D576E-1ECB-4D84-809E-B11FB91AFDA2}"/>
                </a:ext>
              </a:extLst>
            </p:cNvPr>
            <p:cNvCxnSpPr>
              <a:cxnSpLocks/>
            </p:cNvCxnSpPr>
            <p:nvPr/>
          </p:nvCxnSpPr>
          <p:spPr>
            <a:xfrm>
              <a:off x="-113759" y="521599"/>
              <a:ext cx="0" cy="954088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标题 1">
            <a:extLst>
              <a:ext uri="{FF2B5EF4-FFF2-40B4-BE49-F238E27FC236}">
                <a16:creationId xmlns:a16="http://schemas.microsoft.com/office/drawing/2014/main" id="{5B51DBC2-F2E8-4F91-9760-8B328215480A}"/>
              </a:ext>
            </a:extLst>
          </p:cNvPr>
          <p:cNvSpPr txBox="1">
            <a:spLocks/>
          </p:cNvSpPr>
          <p:nvPr/>
        </p:nvSpPr>
        <p:spPr>
          <a:xfrm>
            <a:off x="556819" y="237290"/>
            <a:ext cx="6377944" cy="908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Unity Loading Network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EFBE5A8B-CDBB-4103-8EF9-A5E6C899D399}"/>
              </a:ext>
            </a:extLst>
          </p:cNvPr>
          <p:cNvSpPr/>
          <p:nvPr/>
        </p:nvSpPr>
        <p:spPr>
          <a:xfrm>
            <a:off x="0" y="6548120"/>
            <a:ext cx="12165059" cy="336514"/>
          </a:xfrm>
          <a:prstGeom prst="rect">
            <a:avLst/>
          </a:prstGeom>
          <a:solidFill>
            <a:srgbClr val="18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496B103-931E-4958-A008-A9D6A2DF2D07}"/>
              </a:ext>
            </a:extLst>
          </p:cNvPr>
          <p:cNvSpPr/>
          <p:nvPr/>
        </p:nvSpPr>
        <p:spPr>
          <a:xfrm>
            <a:off x="556818" y="1292119"/>
            <a:ext cx="9035755" cy="3905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目标：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Unity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加载训练的网络，在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Unity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里实现网络预测功能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难点：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将网络模型导出为合适的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ONNX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格式模型。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Unity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中加载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ONNX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格式模型并预测。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Motion Matching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流程中的数据以接口的形式和网络连接</a:t>
            </a:r>
          </a:p>
        </p:txBody>
      </p:sp>
    </p:spTree>
    <p:extLst>
      <p:ext uri="{BB962C8B-B14F-4D97-AF65-F5344CB8AC3E}">
        <p14:creationId xmlns:p14="http://schemas.microsoft.com/office/powerpoint/2010/main" val="2004171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>
            <a:extLst>
              <a:ext uri="{FF2B5EF4-FFF2-40B4-BE49-F238E27FC236}">
                <a16:creationId xmlns:a16="http://schemas.microsoft.com/office/drawing/2014/main" id="{EFBE5A8B-CDBB-4103-8EF9-A5E6C899D399}"/>
              </a:ext>
            </a:extLst>
          </p:cNvPr>
          <p:cNvSpPr/>
          <p:nvPr/>
        </p:nvSpPr>
        <p:spPr>
          <a:xfrm>
            <a:off x="0" y="6548120"/>
            <a:ext cx="12165059" cy="336514"/>
          </a:xfrm>
          <a:prstGeom prst="rect">
            <a:avLst/>
          </a:prstGeom>
          <a:solidFill>
            <a:srgbClr val="18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496B103-931E-4958-A008-A9D6A2DF2D07}"/>
              </a:ext>
            </a:extLst>
          </p:cNvPr>
          <p:cNvSpPr/>
          <p:nvPr/>
        </p:nvSpPr>
        <p:spPr>
          <a:xfrm>
            <a:off x="453301" y="325962"/>
            <a:ext cx="8958118" cy="2797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已实现：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pytorch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网络的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pt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格式模型转换为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onnx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格式模型。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onnx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网络架构如右图所示。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Unity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里加载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ONNX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格式模型文件，完成预测测试，有输出。但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ONNX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版本兼容性较差。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AE4647E-E206-47A1-9508-9EB2047A4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3993" y="155274"/>
            <a:ext cx="2452555" cy="622827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DB20597-D18A-419A-BCF8-67AD22086269}"/>
              </a:ext>
            </a:extLst>
          </p:cNvPr>
          <p:cNvSpPr/>
          <p:nvPr/>
        </p:nvSpPr>
        <p:spPr>
          <a:xfrm>
            <a:off x="456951" y="3601949"/>
            <a:ext cx="9035755" cy="1689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Future work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本地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pytorch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框架接收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Unity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发送的消息，完成预测并传回到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Unity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5503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8EE63A0-238A-479B-BB7A-63FE15D35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gongzuo</a:t>
            </a: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CCAFB97-6EE5-42CE-9BBA-B05BF3767C65}"/>
              </a:ext>
            </a:extLst>
          </p:cNvPr>
          <p:cNvSpPr/>
          <p:nvPr/>
        </p:nvSpPr>
        <p:spPr>
          <a:xfrm>
            <a:off x="-1635" y="-1322"/>
            <a:ext cx="12192000" cy="3922107"/>
          </a:xfrm>
          <a:prstGeom prst="rect">
            <a:avLst/>
          </a:prstGeom>
          <a:solidFill>
            <a:srgbClr val="182E3C"/>
          </a:solidFill>
          <a:ln>
            <a:solidFill>
              <a:srgbClr val="17406D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内容占位符 19">
            <a:extLst>
              <a:ext uri="{FF2B5EF4-FFF2-40B4-BE49-F238E27FC236}">
                <a16:creationId xmlns:a16="http://schemas.microsoft.com/office/drawing/2014/main" id="{ED5B4D68-8D6E-458B-89DC-3758623035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09784" y="1448242"/>
            <a:ext cx="3583098" cy="16055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6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A7B057E-955A-4A0B-9121-156ED4A9B1AA}"/>
              </a:ext>
            </a:extLst>
          </p:cNvPr>
          <p:cNvGrpSpPr/>
          <p:nvPr/>
        </p:nvGrpSpPr>
        <p:grpSpPr>
          <a:xfrm>
            <a:off x="4617902" y="2846697"/>
            <a:ext cx="2953022" cy="2953022"/>
            <a:chOff x="4617902" y="3067420"/>
            <a:chExt cx="2953022" cy="2953022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C5F0C225-A29C-42A5-8B2C-AA36D72DF881}"/>
                </a:ext>
              </a:extLst>
            </p:cNvPr>
            <p:cNvGrpSpPr/>
            <p:nvPr/>
          </p:nvGrpSpPr>
          <p:grpSpPr>
            <a:xfrm>
              <a:off x="4617902" y="3067420"/>
              <a:ext cx="2953022" cy="2953022"/>
              <a:chOff x="4242090" y="1058886"/>
              <a:chExt cx="3499167" cy="3499167"/>
            </a:xfrm>
          </p:grpSpPr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50F884F5-71D2-412F-AFEE-C1E1B1EED103}"/>
                  </a:ext>
                </a:extLst>
              </p:cNvPr>
              <p:cNvSpPr/>
              <p:nvPr/>
            </p:nvSpPr>
            <p:spPr>
              <a:xfrm>
                <a:off x="4595627" y="1346860"/>
                <a:ext cx="2788920" cy="27889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41300" dist="127000" dir="2700000" sx="101000" sy="101000" algn="tl" rotWithShape="0">
                  <a:srgbClr val="17406D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/>
              </a:p>
            </p:txBody>
          </p:sp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6DCF08C5-352F-4E7B-A7DB-A27F16C52E95}"/>
                  </a:ext>
                </a:extLst>
              </p:cNvPr>
              <p:cNvSpPr/>
              <p:nvPr/>
            </p:nvSpPr>
            <p:spPr>
              <a:xfrm>
                <a:off x="4242090" y="1058886"/>
                <a:ext cx="3499167" cy="3499167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  <a:prstDash val="sysDash"/>
              </a:ln>
              <a:effectLst>
                <a:outerShdw blurRad="241300" dist="127000" dir="2700000" sx="101000" sy="101000" algn="tl" rotWithShape="0">
                  <a:srgbClr val="17406D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/>
              </a:p>
            </p:txBody>
          </p:sp>
        </p:grp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BDA7F6BF-C7BD-4805-9FF3-00268319E09E}"/>
                </a:ext>
              </a:extLst>
            </p:cNvPr>
            <p:cNvSpPr txBox="1"/>
            <p:nvPr/>
          </p:nvSpPr>
          <p:spPr>
            <a:xfrm>
              <a:off x="5281453" y="3787978"/>
              <a:ext cx="16573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李玉迪</a:t>
              </a:r>
              <a:endPara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3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yudyli</a:t>
              </a:r>
              <a:endPara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282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499262A-3F7D-4938-83E0-0A3D68D16E3F}"/>
              </a:ext>
            </a:extLst>
          </p:cNvPr>
          <p:cNvSpPr/>
          <p:nvPr/>
        </p:nvSpPr>
        <p:spPr>
          <a:xfrm>
            <a:off x="-1635" y="-1322"/>
            <a:ext cx="12192000" cy="3358580"/>
          </a:xfrm>
          <a:prstGeom prst="rect">
            <a:avLst/>
          </a:prstGeom>
          <a:solidFill>
            <a:srgbClr val="182E3C"/>
          </a:solidFill>
          <a:ln>
            <a:solidFill>
              <a:srgbClr val="17406D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D9A204B-A7C3-4E45-9CE3-DB41CC8F1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690677"/>
            <a:ext cx="10515600" cy="908050"/>
          </a:xfrm>
        </p:spPr>
        <p:txBody>
          <a:bodyPr/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目   录</a:t>
            </a:r>
          </a:p>
        </p:txBody>
      </p:sp>
      <p:grpSp>
        <p:nvGrpSpPr>
          <p:cNvPr id="224" name="组合 223">
            <a:extLst>
              <a:ext uri="{FF2B5EF4-FFF2-40B4-BE49-F238E27FC236}">
                <a16:creationId xmlns:a16="http://schemas.microsoft.com/office/drawing/2014/main" id="{F67B1B4E-9409-4CBD-AEC5-FD40FA7B0D3C}"/>
              </a:ext>
            </a:extLst>
          </p:cNvPr>
          <p:cNvGrpSpPr/>
          <p:nvPr/>
        </p:nvGrpSpPr>
        <p:grpSpPr>
          <a:xfrm>
            <a:off x="4841054" y="591732"/>
            <a:ext cx="2506718" cy="1391038"/>
            <a:chOff x="4841054" y="378372"/>
            <a:chExt cx="2506718" cy="1391038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6FDDCA98-DEFB-470F-A43A-961ACB7162E0}"/>
                </a:ext>
              </a:extLst>
            </p:cNvPr>
            <p:cNvSpPr/>
            <p:nvPr/>
          </p:nvSpPr>
          <p:spPr>
            <a:xfrm>
              <a:off x="4841054" y="378372"/>
              <a:ext cx="2506718" cy="1105941"/>
            </a:xfrm>
            <a:prstGeom prst="rect">
              <a:avLst/>
            </a:prstGeom>
            <a:noFill/>
            <a:ln w="4762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ADDD5C4-2A32-48F1-8210-1CC4296E24E9}"/>
                </a:ext>
              </a:extLst>
            </p:cNvPr>
            <p:cNvSpPr/>
            <p:nvPr/>
          </p:nvSpPr>
          <p:spPr>
            <a:xfrm>
              <a:off x="5202621" y="1191826"/>
              <a:ext cx="1781503" cy="577584"/>
            </a:xfrm>
            <a:prstGeom prst="rect">
              <a:avLst/>
            </a:prstGeom>
            <a:solidFill>
              <a:srgbClr val="182E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r>
                <a:rPr lang="en-US" altLang="zh-CN" sz="2800" dirty="0"/>
                <a:t>contents</a:t>
              </a:r>
              <a:endParaRPr lang="zh-CN" altLang="en-US" sz="2800" dirty="0"/>
            </a:p>
          </p:txBody>
        </p:sp>
      </p:grpSp>
      <p:grpSp>
        <p:nvGrpSpPr>
          <p:cNvPr id="212" name="组合 211">
            <a:extLst>
              <a:ext uri="{FF2B5EF4-FFF2-40B4-BE49-F238E27FC236}">
                <a16:creationId xmlns:a16="http://schemas.microsoft.com/office/drawing/2014/main" id="{F049F006-630D-40FC-B7C2-D4BE82249E07}"/>
              </a:ext>
            </a:extLst>
          </p:cNvPr>
          <p:cNvGrpSpPr/>
          <p:nvPr/>
        </p:nvGrpSpPr>
        <p:grpSpPr>
          <a:xfrm>
            <a:off x="2572152" y="2625640"/>
            <a:ext cx="2374793" cy="3920209"/>
            <a:chOff x="1456340" y="2378897"/>
            <a:chExt cx="2429860" cy="3920209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9B12C8E-337A-4D2E-A96F-DB002789856C}"/>
                </a:ext>
              </a:extLst>
            </p:cNvPr>
            <p:cNvGrpSpPr/>
            <p:nvPr/>
          </p:nvGrpSpPr>
          <p:grpSpPr>
            <a:xfrm>
              <a:off x="1456340" y="2378897"/>
              <a:ext cx="2429860" cy="3507553"/>
              <a:chOff x="1513490" y="2417851"/>
              <a:chExt cx="2569780" cy="4020639"/>
            </a:xfrm>
          </p:grpSpPr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3A1593FB-30D1-42E3-8331-92E7A25F5787}"/>
                  </a:ext>
                </a:extLst>
              </p:cNvPr>
              <p:cNvSpPr/>
              <p:nvPr/>
            </p:nvSpPr>
            <p:spPr>
              <a:xfrm>
                <a:off x="1513490" y="2439824"/>
                <a:ext cx="2569780" cy="348801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26DBE334-AB44-4952-8B0C-0D766CD9F620}"/>
                  </a:ext>
                </a:extLst>
              </p:cNvPr>
              <p:cNvGrpSpPr/>
              <p:nvPr/>
            </p:nvGrpSpPr>
            <p:grpSpPr>
              <a:xfrm>
                <a:off x="1513490" y="2417851"/>
                <a:ext cx="2569780" cy="4020639"/>
                <a:chOff x="1513490" y="2417851"/>
                <a:chExt cx="2569780" cy="4020639"/>
              </a:xfrm>
            </p:grpSpPr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BA0C994C-EF34-40C8-BF57-61D2F51AB06A}"/>
                    </a:ext>
                  </a:extLst>
                </p:cNvPr>
                <p:cNvSpPr/>
                <p:nvPr/>
              </p:nvSpPr>
              <p:spPr>
                <a:xfrm>
                  <a:off x="1513490" y="3256490"/>
                  <a:ext cx="2569780" cy="3182000"/>
                </a:xfrm>
                <a:prstGeom prst="rect">
                  <a:avLst/>
                </a:prstGeom>
                <a:noFill/>
                <a:ln>
                  <a:solidFill>
                    <a:srgbClr val="17406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10" name="直接连接符 9">
                  <a:extLst>
                    <a:ext uri="{FF2B5EF4-FFF2-40B4-BE49-F238E27FC236}">
                      <a16:creationId xmlns:a16="http://schemas.microsoft.com/office/drawing/2014/main" id="{DD6F1EA9-BC36-4391-B0EF-BB81C4BE74CC}"/>
                    </a:ext>
                  </a:extLst>
                </p:cNvPr>
                <p:cNvCxnSpPr/>
                <p:nvPr/>
              </p:nvCxnSpPr>
              <p:spPr>
                <a:xfrm>
                  <a:off x="2317532" y="2417851"/>
                  <a:ext cx="961696" cy="0"/>
                </a:xfrm>
                <a:prstGeom prst="line">
                  <a:avLst/>
                </a:prstGeom>
                <a:ln w="952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349D604-9501-45DD-989A-12CA019469C2}"/>
                </a:ext>
              </a:extLst>
            </p:cNvPr>
            <p:cNvSpPr txBox="1"/>
            <p:nvPr/>
          </p:nvSpPr>
          <p:spPr>
            <a:xfrm>
              <a:off x="1567984" y="4165136"/>
              <a:ext cx="22159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背景意义</a:t>
              </a: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4ACE2E3C-424E-4045-9A1D-CC54859FC33D}"/>
                </a:ext>
              </a:extLst>
            </p:cNvPr>
            <p:cNvSpPr/>
            <p:nvPr/>
          </p:nvSpPr>
          <p:spPr>
            <a:xfrm>
              <a:off x="2271754" y="5500073"/>
              <a:ext cx="799033" cy="799033"/>
            </a:xfrm>
            <a:prstGeom prst="ellipse">
              <a:avLst/>
            </a:prstGeom>
            <a:solidFill>
              <a:srgbClr val="182E3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/>
                <a:t>1</a:t>
              </a:r>
              <a:endParaRPr lang="zh-CN" altLang="en-US" sz="2800" dirty="0"/>
            </a:p>
          </p:txBody>
        </p:sp>
      </p:grpSp>
      <p:grpSp>
        <p:nvGrpSpPr>
          <p:cNvPr id="213" name="组合 212">
            <a:extLst>
              <a:ext uri="{FF2B5EF4-FFF2-40B4-BE49-F238E27FC236}">
                <a16:creationId xmlns:a16="http://schemas.microsoft.com/office/drawing/2014/main" id="{E1B3EE84-CB30-423D-BFC8-802450581C1C}"/>
              </a:ext>
            </a:extLst>
          </p:cNvPr>
          <p:cNvGrpSpPr/>
          <p:nvPr/>
        </p:nvGrpSpPr>
        <p:grpSpPr>
          <a:xfrm>
            <a:off x="7296526" y="2625640"/>
            <a:ext cx="2429860" cy="3906702"/>
            <a:chOff x="4849731" y="2378897"/>
            <a:chExt cx="2429860" cy="3906702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DC022C1F-99A6-47CF-BE12-98AAD6C2FEB0}"/>
                </a:ext>
              </a:extLst>
            </p:cNvPr>
            <p:cNvGrpSpPr/>
            <p:nvPr/>
          </p:nvGrpSpPr>
          <p:grpSpPr>
            <a:xfrm>
              <a:off x="4849731" y="2378897"/>
              <a:ext cx="2429860" cy="3507553"/>
              <a:chOff x="1513490" y="2417851"/>
              <a:chExt cx="2569780" cy="4020639"/>
            </a:xfrm>
          </p:grpSpPr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5BE589EF-F8E0-4163-B8F6-7D9F336E8FC8}"/>
                  </a:ext>
                </a:extLst>
              </p:cNvPr>
              <p:cNvSpPr/>
              <p:nvPr/>
            </p:nvSpPr>
            <p:spPr>
              <a:xfrm>
                <a:off x="1513490" y="2439824"/>
                <a:ext cx="2569780" cy="348801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6" name="组合 25">
                <a:extLst>
                  <a:ext uri="{FF2B5EF4-FFF2-40B4-BE49-F238E27FC236}">
                    <a16:creationId xmlns:a16="http://schemas.microsoft.com/office/drawing/2014/main" id="{9B8D72C0-FF0E-4601-B837-F84B5DA5985B}"/>
                  </a:ext>
                </a:extLst>
              </p:cNvPr>
              <p:cNvGrpSpPr/>
              <p:nvPr/>
            </p:nvGrpSpPr>
            <p:grpSpPr>
              <a:xfrm>
                <a:off x="1513490" y="2417851"/>
                <a:ext cx="2569780" cy="4020639"/>
                <a:chOff x="1513490" y="2417851"/>
                <a:chExt cx="2569780" cy="4020639"/>
              </a:xfrm>
            </p:grpSpPr>
            <p:sp>
              <p:nvSpPr>
                <p:cNvPr id="27" name="矩形 26">
                  <a:extLst>
                    <a:ext uri="{FF2B5EF4-FFF2-40B4-BE49-F238E27FC236}">
                      <a16:creationId xmlns:a16="http://schemas.microsoft.com/office/drawing/2014/main" id="{9783EFCB-E4F9-4739-95CD-8915B7592DDB}"/>
                    </a:ext>
                  </a:extLst>
                </p:cNvPr>
                <p:cNvSpPr/>
                <p:nvPr/>
              </p:nvSpPr>
              <p:spPr>
                <a:xfrm>
                  <a:off x="1513490" y="3256490"/>
                  <a:ext cx="2569780" cy="3182000"/>
                </a:xfrm>
                <a:prstGeom prst="rect">
                  <a:avLst/>
                </a:prstGeom>
                <a:noFill/>
                <a:ln>
                  <a:solidFill>
                    <a:srgbClr val="17406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28" name="直接连接符 27">
                  <a:extLst>
                    <a:ext uri="{FF2B5EF4-FFF2-40B4-BE49-F238E27FC236}">
                      <a16:creationId xmlns:a16="http://schemas.microsoft.com/office/drawing/2014/main" id="{9A2F4161-8221-44B5-8EB8-6D37F7CA34D3}"/>
                    </a:ext>
                  </a:extLst>
                </p:cNvPr>
                <p:cNvCxnSpPr/>
                <p:nvPr/>
              </p:nvCxnSpPr>
              <p:spPr>
                <a:xfrm>
                  <a:off x="2317532" y="2417851"/>
                  <a:ext cx="961696" cy="0"/>
                </a:xfrm>
                <a:prstGeom prst="line">
                  <a:avLst/>
                </a:prstGeom>
                <a:ln w="952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F86F0779-1DA4-48FD-8195-517169768F10}"/>
                </a:ext>
              </a:extLst>
            </p:cNvPr>
            <p:cNvSpPr txBox="1"/>
            <p:nvPr/>
          </p:nvSpPr>
          <p:spPr>
            <a:xfrm>
              <a:off x="5055995" y="3863212"/>
              <a:ext cx="20173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 err="1"/>
                <a:t>ClothSimSkinning</a:t>
              </a:r>
              <a:endParaRPr lang="zh-CN" altLang="en-US" sz="3600" dirty="0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01835A3B-94DB-4BA7-A423-97DF4DCB27A8}"/>
                </a:ext>
              </a:extLst>
            </p:cNvPr>
            <p:cNvSpPr/>
            <p:nvPr/>
          </p:nvSpPr>
          <p:spPr>
            <a:xfrm>
              <a:off x="5665061" y="5486399"/>
              <a:ext cx="799200" cy="799200"/>
            </a:xfrm>
            <a:prstGeom prst="ellipse">
              <a:avLst/>
            </a:prstGeom>
            <a:solidFill>
              <a:srgbClr val="182E3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/>
                <a:t>2</a:t>
              </a:r>
              <a:endParaRPr lang="zh-CN" altLang="en-US" sz="2800" dirty="0"/>
            </a:p>
          </p:txBody>
        </p:sp>
      </p:grpSp>
      <p:sp>
        <p:nvSpPr>
          <p:cNvPr id="225" name="箭头: V 形 224">
            <a:extLst>
              <a:ext uri="{FF2B5EF4-FFF2-40B4-BE49-F238E27FC236}">
                <a16:creationId xmlns:a16="http://schemas.microsoft.com/office/drawing/2014/main" id="{7F00216B-A6DD-428B-B4EB-F484387747E5}"/>
              </a:ext>
            </a:extLst>
          </p:cNvPr>
          <p:cNvSpPr/>
          <p:nvPr/>
        </p:nvSpPr>
        <p:spPr>
          <a:xfrm rot="5400000">
            <a:off x="3605124" y="2932113"/>
            <a:ext cx="285096" cy="285096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7" name="箭头: V 形 226">
            <a:extLst>
              <a:ext uri="{FF2B5EF4-FFF2-40B4-BE49-F238E27FC236}">
                <a16:creationId xmlns:a16="http://schemas.microsoft.com/office/drawing/2014/main" id="{BA433F03-0242-484B-85CC-6E48EC72988B}"/>
              </a:ext>
            </a:extLst>
          </p:cNvPr>
          <p:cNvSpPr/>
          <p:nvPr/>
        </p:nvSpPr>
        <p:spPr>
          <a:xfrm rot="5400000">
            <a:off x="8359541" y="2932113"/>
            <a:ext cx="285096" cy="285096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494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>
            <a:extLst>
              <a:ext uri="{FF2B5EF4-FFF2-40B4-BE49-F238E27FC236}">
                <a16:creationId xmlns:a16="http://schemas.microsoft.com/office/drawing/2014/main" id="{0D884449-E8C0-40AB-BFE7-222376C61254}"/>
              </a:ext>
            </a:extLst>
          </p:cNvPr>
          <p:cNvSpPr/>
          <p:nvPr/>
        </p:nvSpPr>
        <p:spPr>
          <a:xfrm>
            <a:off x="6026954" y="1032774"/>
            <a:ext cx="5335765" cy="48628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79400" dist="38100" sx="104000" sy="104000" algn="ctr" rotWithShape="0">
              <a:prstClr val="black">
                <a:alpha val="12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92D37C0-97A6-4E84-B4DB-5C3F25E4495F}"/>
              </a:ext>
            </a:extLst>
          </p:cNvPr>
          <p:cNvSpPr/>
          <p:nvPr/>
        </p:nvSpPr>
        <p:spPr>
          <a:xfrm>
            <a:off x="-2" y="0"/>
            <a:ext cx="4930348" cy="6858000"/>
          </a:xfrm>
          <a:prstGeom prst="rect">
            <a:avLst/>
          </a:prstGeom>
          <a:solidFill>
            <a:srgbClr val="182E3C"/>
          </a:solidFill>
          <a:ln>
            <a:solidFill>
              <a:srgbClr val="17406D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89B5D119-FF13-405C-BC18-6DAC959505D8}"/>
              </a:ext>
            </a:extLst>
          </p:cNvPr>
          <p:cNvSpPr/>
          <p:nvPr/>
        </p:nvSpPr>
        <p:spPr>
          <a:xfrm>
            <a:off x="1361713" y="2251710"/>
            <a:ext cx="2759800" cy="27598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dist="114300" dir="2700000" sx="102000" sy="102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7000"/>
              </a:lnSpc>
            </a:pPr>
            <a:r>
              <a:rPr lang="en-US" altLang="zh-CN" sz="5400" dirty="0">
                <a:solidFill>
                  <a:srgbClr val="17406D"/>
                </a:solidFill>
                <a:latin typeface="+mj-ea"/>
                <a:ea typeface="+mj-ea"/>
              </a:rPr>
              <a:t>1</a:t>
            </a:r>
            <a:endParaRPr lang="zh-CN" altLang="en-US" sz="5400" dirty="0">
              <a:solidFill>
                <a:srgbClr val="17406D"/>
              </a:solidFill>
              <a:latin typeface="+mj-ea"/>
              <a:ea typeface="+mj-ea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DF9F8822-7781-4434-9DCC-3CD7E2A1844F}"/>
              </a:ext>
            </a:extLst>
          </p:cNvPr>
          <p:cNvGrpSpPr/>
          <p:nvPr/>
        </p:nvGrpSpPr>
        <p:grpSpPr>
          <a:xfrm>
            <a:off x="5593648" y="1658040"/>
            <a:ext cx="5758565" cy="974211"/>
            <a:chOff x="5593648" y="767506"/>
            <a:chExt cx="5758565" cy="974211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60BC461F-B43E-416F-A966-E68B479FC065}"/>
                </a:ext>
              </a:extLst>
            </p:cNvPr>
            <p:cNvGrpSpPr/>
            <p:nvPr/>
          </p:nvGrpSpPr>
          <p:grpSpPr>
            <a:xfrm>
              <a:off x="5593648" y="767506"/>
              <a:ext cx="5758559" cy="974211"/>
              <a:chOff x="6351476" y="767506"/>
              <a:chExt cx="5732257" cy="974211"/>
            </a:xfrm>
          </p:grpSpPr>
          <p:sp>
            <p:nvSpPr>
              <p:cNvPr id="6" name="菱形 5">
                <a:extLst>
                  <a:ext uri="{FF2B5EF4-FFF2-40B4-BE49-F238E27FC236}">
                    <a16:creationId xmlns:a16="http://schemas.microsoft.com/office/drawing/2014/main" id="{E7E42FAC-FC13-44A9-9B40-FA13C429AE14}"/>
                  </a:ext>
                </a:extLst>
              </p:cNvPr>
              <p:cNvSpPr/>
              <p:nvPr/>
            </p:nvSpPr>
            <p:spPr>
              <a:xfrm>
                <a:off x="6351476" y="767506"/>
                <a:ext cx="971144" cy="974211"/>
              </a:xfrm>
              <a:prstGeom prst="diamond">
                <a:avLst/>
              </a:prstGeom>
              <a:solidFill>
                <a:srgbClr val="182E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altLang="zh-CN" sz="3600" dirty="0"/>
                  <a:t>1</a:t>
                </a:r>
                <a:endParaRPr lang="zh-CN" altLang="en-US" sz="3600" dirty="0"/>
              </a:p>
            </p:txBody>
          </p:sp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0A9C6CEC-C352-4570-96BE-10E30F4AE8DA}"/>
                  </a:ext>
                </a:extLst>
              </p:cNvPr>
              <p:cNvSpPr txBox="1"/>
              <p:nvPr/>
            </p:nvSpPr>
            <p:spPr>
              <a:xfrm>
                <a:off x="6598345" y="969010"/>
                <a:ext cx="54853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200" dirty="0"/>
                  <a:t>相关背景</a:t>
                </a:r>
              </a:p>
            </p:txBody>
          </p:sp>
        </p:grp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6AE7C954-DE07-44CC-B470-F03CD6A2587F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1545273"/>
              <a:ext cx="5256213" cy="0"/>
            </a:xfrm>
            <a:prstGeom prst="line">
              <a:avLst/>
            </a:prstGeom>
            <a:ln w="28575">
              <a:solidFill>
                <a:srgbClr val="182E3C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CA440BF6-0AC2-41C1-8465-D29CDE317671}"/>
              </a:ext>
            </a:extLst>
          </p:cNvPr>
          <p:cNvGrpSpPr/>
          <p:nvPr/>
        </p:nvGrpSpPr>
        <p:grpSpPr>
          <a:xfrm>
            <a:off x="5608882" y="3021414"/>
            <a:ext cx="5743331" cy="974211"/>
            <a:chOff x="5608882" y="767506"/>
            <a:chExt cx="5743331" cy="974211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2C121426-C5FA-47C4-88C7-BA6B8D92F7D5}"/>
                </a:ext>
              </a:extLst>
            </p:cNvPr>
            <p:cNvGrpSpPr/>
            <p:nvPr/>
          </p:nvGrpSpPr>
          <p:grpSpPr>
            <a:xfrm>
              <a:off x="5608882" y="767506"/>
              <a:ext cx="5743319" cy="974211"/>
              <a:chOff x="6366644" y="767506"/>
              <a:chExt cx="5717089" cy="974211"/>
            </a:xfrm>
          </p:grpSpPr>
          <p:sp>
            <p:nvSpPr>
              <p:cNvPr id="18" name="菱形 17">
                <a:extLst>
                  <a:ext uri="{FF2B5EF4-FFF2-40B4-BE49-F238E27FC236}">
                    <a16:creationId xmlns:a16="http://schemas.microsoft.com/office/drawing/2014/main" id="{A6A285D9-507B-423A-BA92-95DEBE32E7AB}"/>
                  </a:ext>
                </a:extLst>
              </p:cNvPr>
              <p:cNvSpPr/>
              <p:nvPr/>
            </p:nvSpPr>
            <p:spPr>
              <a:xfrm>
                <a:off x="6366644" y="767506"/>
                <a:ext cx="971144" cy="974211"/>
              </a:xfrm>
              <a:prstGeom prst="diamond">
                <a:avLst/>
              </a:prstGeom>
              <a:solidFill>
                <a:srgbClr val="182E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altLang="zh-CN" sz="3600" dirty="0"/>
                  <a:t>2</a:t>
                </a:r>
                <a:endParaRPr lang="zh-CN" altLang="en-US" sz="3600" dirty="0"/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36F753CA-37F1-4973-9992-3FC16A268844}"/>
                  </a:ext>
                </a:extLst>
              </p:cNvPr>
              <p:cNvSpPr txBox="1"/>
              <p:nvPr/>
            </p:nvSpPr>
            <p:spPr>
              <a:xfrm>
                <a:off x="6598345" y="969010"/>
                <a:ext cx="54853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200" dirty="0"/>
                  <a:t>研究现状</a:t>
                </a:r>
              </a:p>
            </p:txBody>
          </p:sp>
        </p:grp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E803DCAE-77BA-4399-A731-A3C968FA0F68}"/>
                </a:ext>
              </a:extLst>
            </p:cNvPr>
            <p:cNvCxnSpPr>
              <a:cxnSpLocks/>
            </p:cNvCxnSpPr>
            <p:nvPr/>
          </p:nvCxnSpPr>
          <p:spPr>
            <a:xfrm>
              <a:off x="6094413" y="1545273"/>
              <a:ext cx="5257800" cy="0"/>
            </a:xfrm>
            <a:prstGeom prst="line">
              <a:avLst/>
            </a:prstGeom>
            <a:ln w="28575">
              <a:solidFill>
                <a:srgbClr val="182E3C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190C02F-8558-49C3-BEC6-73F082B5F676}"/>
              </a:ext>
            </a:extLst>
          </p:cNvPr>
          <p:cNvGrpSpPr/>
          <p:nvPr/>
        </p:nvGrpSpPr>
        <p:grpSpPr>
          <a:xfrm>
            <a:off x="5608888" y="4384788"/>
            <a:ext cx="5743325" cy="974211"/>
            <a:chOff x="5608888" y="767506"/>
            <a:chExt cx="5743325" cy="974211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2C4B4224-2C66-4EE8-A3AD-A8E82BF17F35}"/>
                </a:ext>
              </a:extLst>
            </p:cNvPr>
            <p:cNvGrpSpPr/>
            <p:nvPr/>
          </p:nvGrpSpPr>
          <p:grpSpPr>
            <a:xfrm>
              <a:off x="5608888" y="767506"/>
              <a:ext cx="5743319" cy="974211"/>
              <a:chOff x="6366646" y="767506"/>
              <a:chExt cx="5717087" cy="974211"/>
            </a:xfrm>
          </p:grpSpPr>
          <p:sp>
            <p:nvSpPr>
              <p:cNvPr id="23" name="菱形 22">
                <a:extLst>
                  <a:ext uri="{FF2B5EF4-FFF2-40B4-BE49-F238E27FC236}">
                    <a16:creationId xmlns:a16="http://schemas.microsoft.com/office/drawing/2014/main" id="{8B4E1E3C-28E7-42C5-BF93-BD56FC74630F}"/>
                  </a:ext>
                </a:extLst>
              </p:cNvPr>
              <p:cNvSpPr/>
              <p:nvPr/>
            </p:nvSpPr>
            <p:spPr>
              <a:xfrm>
                <a:off x="6366646" y="767506"/>
                <a:ext cx="971144" cy="974211"/>
              </a:xfrm>
              <a:prstGeom prst="diamond">
                <a:avLst/>
              </a:prstGeom>
              <a:solidFill>
                <a:srgbClr val="182E3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altLang="zh-CN" sz="3600" dirty="0"/>
                  <a:t>3</a:t>
                </a:r>
                <a:endParaRPr lang="zh-CN" altLang="en-US" sz="3600" dirty="0"/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9BB2EAB9-11AE-4A0C-BBDC-1559300B3D53}"/>
                  </a:ext>
                </a:extLst>
              </p:cNvPr>
              <p:cNvSpPr txBox="1"/>
              <p:nvPr/>
            </p:nvSpPr>
            <p:spPr>
              <a:xfrm>
                <a:off x="6598345" y="969010"/>
                <a:ext cx="54853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 err="1"/>
                  <a:t>ClothSimSkinning</a:t>
                </a:r>
                <a:r>
                  <a:rPr lang="en-US" altLang="zh-CN" sz="3200" dirty="0"/>
                  <a:t> </a:t>
                </a:r>
                <a:r>
                  <a:rPr lang="zh-CN" altLang="en-US" sz="3200" dirty="0"/>
                  <a:t>流程</a:t>
                </a:r>
              </a:p>
            </p:txBody>
          </p:sp>
        </p:grp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94DAEADF-172D-4819-859A-6E0CD8E86AA4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1545273"/>
              <a:ext cx="5256213" cy="0"/>
            </a:xfrm>
            <a:prstGeom prst="line">
              <a:avLst/>
            </a:prstGeom>
            <a:ln w="28575">
              <a:solidFill>
                <a:srgbClr val="182E3C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55646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2F488586-0FF1-4709-917B-5B2E3E419FEC}"/>
              </a:ext>
            </a:extLst>
          </p:cNvPr>
          <p:cNvGrpSpPr/>
          <p:nvPr/>
        </p:nvGrpSpPr>
        <p:grpSpPr>
          <a:xfrm>
            <a:off x="-216264" y="215065"/>
            <a:ext cx="3511556" cy="987425"/>
            <a:chOff x="-426721" y="508000"/>
            <a:chExt cx="3947161" cy="987425"/>
          </a:xfrm>
          <a:solidFill>
            <a:srgbClr val="182E3C"/>
          </a:solidFill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88DF3C92-68CD-46BC-A288-A71DFB61E0D3}"/>
                </a:ext>
              </a:extLst>
            </p:cNvPr>
            <p:cNvSpPr/>
            <p:nvPr/>
          </p:nvSpPr>
          <p:spPr>
            <a:xfrm>
              <a:off x="-426721" y="508000"/>
              <a:ext cx="3947161" cy="98742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6D2D576E-1ECB-4D84-809E-B11FB91AFDA2}"/>
                </a:ext>
              </a:extLst>
            </p:cNvPr>
            <p:cNvCxnSpPr>
              <a:cxnSpLocks/>
            </p:cNvCxnSpPr>
            <p:nvPr/>
          </p:nvCxnSpPr>
          <p:spPr>
            <a:xfrm>
              <a:off x="-113759" y="521599"/>
              <a:ext cx="0" cy="954088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标题 1">
            <a:extLst>
              <a:ext uri="{FF2B5EF4-FFF2-40B4-BE49-F238E27FC236}">
                <a16:creationId xmlns:a16="http://schemas.microsoft.com/office/drawing/2014/main" id="{5B51DBC2-F2E8-4F91-9760-8B328215480A}"/>
              </a:ext>
            </a:extLst>
          </p:cNvPr>
          <p:cNvSpPr txBox="1">
            <a:spLocks/>
          </p:cNvSpPr>
          <p:nvPr/>
        </p:nvSpPr>
        <p:spPr>
          <a:xfrm>
            <a:off x="556819" y="237290"/>
            <a:ext cx="6377944" cy="908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相关背景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EFBE5A8B-CDBB-4103-8EF9-A5E6C899D399}"/>
              </a:ext>
            </a:extLst>
          </p:cNvPr>
          <p:cNvSpPr/>
          <p:nvPr/>
        </p:nvSpPr>
        <p:spPr>
          <a:xfrm>
            <a:off x="0" y="6548120"/>
            <a:ext cx="12165059" cy="336514"/>
          </a:xfrm>
          <a:prstGeom prst="rect">
            <a:avLst/>
          </a:prstGeom>
          <a:solidFill>
            <a:srgbClr val="18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496B103-931E-4958-A008-A9D6A2DF2D07}"/>
              </a:ext>
            </a:extLst>
          </p:cNvPr>
          <p:cNvSpPr/>
          <p:nvPr/>
        </p:nvSpPr>
        <p:spPr>
          <a:xfrm>
            <a:off x="556818" y="1292119"/>
            <a:ext cx="10605763" cy="2797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背景与意义：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传统的布料仿真采用物理的方法得到具有很强真实感的衣服动画，但其计算量较大难以获得较好的实时性。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游戏场景对实时性要求较高，游戏中的布料仿真的真实感大大降低。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将传统仿真和神经网络相结合，能够得到较高的仿真结果和较快的运行时间。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bandicam 2022-07-14 09-30-06-461">
            <a:hlinkClick r:id="" action="ppaction://media"/>
            <a:extLst>
              <a:ext uri="{FF2B5EF4-FFF2-40B4-BE49-F238E27FC236}">
                <a16:creationId xmlns:a16="http://schemas.microsoft.com/office/drawing/2014/main" id="{6FE61A1F-58CD-4996-ADF0-17BE50C3B4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44288" t="34179" r="17329" b="17637"/>
          <a:stretch>
            <a:fillRect/>
          </a:stretch>
        </p:blipFill>
        <p:spPr>
          <a:xfrm>
            <a:off x="3200400" y="4185849"/>
            <a:ext cx="2788260" cy="2154565"/>
          </a:xfrm>
          <a:prstGeom prst="rect">
            <a:avLst/>
          </a:prstGeom>
        </p:spPr>
      </p:pic>
      <p:pic>
        <p:nvPicPr>
          <p:cNvPr id="3" name="bandicam 2022-08-21 18-09-36-938">
            <a:hlinkClick r:id="" action="ppaction://media"/>
            <a:extLst>
              <a:ext uri="{FF2B5EF4-FFF2-40B4-BE49-F238E27FC236}">
                <a16:creationId xmlns:a16="http://schemas.microsoft.com/office/drawing/2014/main" id="{A0381B87-8378-45C7-B571-CBDC4C19D8D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22055"/>
          <a:stretch>
            <a:fillRect/>
          </a:stretch>
        </p:blipFill>
        <p:spPr>
          <a:xfrm>
            <a:off x="7423949" y="4185848"/>
            <a:ext cx="2632413" cy="215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88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2F488586-0FF1-4709-917B-5B2E3E419FEC}"/>
              </a:ext>
            </a:extLst>
          </p:cNvPr>
          <p:cNvGrpSpPr/>
          <p:nvPr/>
        </p:nvGrpSpPr>
        <p:grpSpPr>
          <a:xfrm>
            <a:off x="-216265" y="215065"/>
            <a:ext cx="3528808" cy="987425"/>
            <a:chOff x="-426721" y="508000"/>
            <a:chExt cx="3947161" cy="987425"/>
          </a:xfrm>
          <a:solidFill>
            <a:srgbClr val="182E3C"/>
          </a:solidFill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88DF3C92-68CD-46BC-A288-A71DFB61E0D3}"/>
                </a:ext>
              </a:extLst>
            </p:cNvPr>
            <p:cNvSpPr/>
            <p:nvPr/>
          </p:nvSpPr>
          <p:spPr>
            <a:xfrm>
              <a:off x="-426721" y="508000"/>
              <a:ext cx="3947161" cy="98742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6D2D576E-1ECB-4D84-809E-B11FB91AFDA2}"/>
                </a:ext>
              </a:extLst>
            </p:cNvPr>
            <p:cNvCxnSpPr>
              <a:cxnSpLocks/>
            </p:cNvCxnSpPr>
            <p:nvPr/>
          </p:nvCxnSpPr>
          <p:spPr>
            <a:xfrm>
              <a:off x="-113759" y="521599"/>
              <a:ext cx="0" cy="954088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标题 1">
            <a:extLst>
              <a:ext uri="{FF2B5EF4-FFF2-40B4-BE49-F238E27FC236}">
                <a16:creationId xmlns:a16="http://schemas.microsoft.com/office/drawing/2014/main" id="{5B51DBC2-F2E8-4F91-9760-8B328215480A}"/>
              </a:ext>
            </a:extLst>
          </p:cNvPr>
          <p:cNvSpPr txBox="1">
            <a:spLocks/>
          </p:cNvSpPr>
          <p:nvPr/>
        </p:nvSpPr>
        <p:spPr>
          <a:xfrm>
            <a:off x="556819" y="237290"/>
            <a:ext cx="6377944" cy="908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研究现状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EFBE5A8B-CDBB-4103-8EF9-A5E6C899D399}"/>
              </a:ext>
            </a:extLst>
          </p:cNvPr>
          <p:cNvSpPr/>
          <p:nvPr/>
        </p:nvSpPr>
        <p:spPr>
          <a:xfrm>
            <a:off x="0" y="6548120"/>
            <a:ext cx="12165059" cy="336514"/>
          </a:xfrm>
          <a:prstGeom prst="rect">
            <a:avLst/>
          </a:prstGeom>
          <a:solidFill>
            <a:srgbClr val="18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496B103-931E-4958-A008-A9D6A2DF2D07}"/>
              </a:ext>
            </a:extLst>
          </p:cNvPr>
          <p:cNvSpPr/>
          <p:nvPr/>
        </p:nvSpPr>
        <p:spPr>
          <a:xfrm>
            <a:off x="556818" y="1542281"/>
            <a:ext cx="9035755" cy="1135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越来越多的工作尝试结合学习的方法和仿真的方法。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主流研究内容依赖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SMPL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模型。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51416B6-A1C9-47AF-98BF-57362B9EE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100" y="4443432"/>
            <a:ext cx="2967120" cy="148577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8CF80C9-FE29-44C9-89CA-572D2BBF9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811" y="2969086"/>
            <a:ext cx="3352355" cy="13883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B14BED-B4E2-40AD-9202-483B441D5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811" y="4724910"/>
            <a:ext cx="3352355" cy="12024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D9C6FF1-0C10-4AD9-A5DD-AFFCBA78EA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0273" y="2963919"/>
            <a:ext cx="4165494" cy="114790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0169D4A5-106A-4589-AA8C-DE7D8DDE61C5}"/>
              </a:ext>
            </a:extLst>
          </p:cNvPr>
          <p:cNvSpPr/>
          <p:nvPr/>
        </p:nvSpPr>
        <p:spPr>
          <a:xfrm>
            <a:off x="3890513" y="179023"/>
            <a:ext cx="8129981" cy="13632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en-US" altLang="zh-CN" sz="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Santesteban</a:t>
            </a:r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I, </a:t>
            </a:r>
            <a:r>
              <a:rPr lang="en-US" altLang="zh-CN" sz="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Otaduy</a:t>
            </a:r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M A, Casas D. Learning‐based animation of clothing for virtual try‐on[C]//Computer Graphics Forum. 2019, 38(2): 355-366.</a:t>
            </a: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en-US" altLang="zh-CN" sz="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Santesteban</a:t>
            </a:r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I, </a:t>
            </a:r>
            <a:r>
              <a:rPr lang="en-US" altLang="zh-CN" sz="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Thuerey</a:t>
            </a:r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N, </a:t>
            </a:r>
            <a:r>
              <a:rPr lang="en-US" altLang="zh-CN" sz="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Otaduy</a:t>
            </a:r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M A, et al. Self-supervised collision handling via generative 3d garment models for virtual try-on[C]//Proceedings of the IEEE/CVF Conference on Computer Vision and Pattern Recognition. 2021: 11763-11773.</a:t>
            </a:r>
          </a:p>
          <a:p>
            <a:pPr marL="342900" indent="-342900" algn="l">
              <a:lnSpc>
                <a:spcPct val="150000"/>
              </a:lnSpc>
              <a:buFont typeface="+mj-lt"/>
              <a:buAutoNum type="arabicPeriod"/>
            </a:pPr>
            <a:r>
              <a:rPr lang="en-US" altLang="zh-CN" sz="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Santesteban</a:t>
            </a:r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I, </a:t>
            </a:r>
            <a:r>
              <a:rPr lang="en-US" altLang="zh-CN" sz="8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Otaduy</a:t>
            </a:r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M A, Casas D. SNUG: Self-Supervised Neural Dynamic Garments[C]//Proceedings of the IEEE/CVF Conference on Computer Vision and Pattern Recognition. 2022: 8140-8150.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Pan X, Mai J, Jiang X, et al. Predicting Loose-Fitting Garment Deformations Using Bone-Driven Motion Networks[C]//Special Interest Group on Computer Graphics and Interactive Techniques Conference Proceedings. 2022: 1-10.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65A1FF7-9DD0-415C-94D4-A740109B4657}"/>
              </a:ext>
            </a:extLst>
          </p:cNvPr>
          <p:cNvSpPr/>
          <p:nvPr/>
        </p:nvSpPr>
        <p:spPr>
          <a:xfrm>
            <a:off x="646987" y="3410594"/>
            <a:ext cx="1067824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文献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837CA2C-8E31-4ED2-B322-194D9D05DDB1}"/>
              </a:ext>
            </a:extLst>
          </p:cNvPr>
          <p:cNvSpPr/>
          <p:nvPr/>
        </p:nvSpPr>
        <p:spPr>
          <a:xfrm>
            <a:off x="646987" y="4933785"/>
            <a:ext cx="1067824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文献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BFFE905-9575-4EE1-B016-0348468E3F4B}"/>
              </a:ext>
            </a:extLst>
          </p:cNvPr>
          <p:cNvSpPr/>
          <p:nvPr/>
        </p:nvSpPr>
        <p:spPr>
          <a:xfrm>
            <a:off x="9629466" y="3410593"/>
            <a:ext cx="1067824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文献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05E52CD-AAE2-4F31-AFC6-F1F3AF1DD3FC}"/>
              </a:ext>
            </a:extLst>
          </p:cNvPr>
          <p:cNvSpPr/>
          <p:nvPr/>
        </p:nvSpPr>
        <p:spPr>
          <a:xfrm>
            <a:off x="9629466" y="4933784"/>
            <a:ext cx="1067824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文献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59791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2F488586-0FF1-4709-917B-5B2E3E419FEC}"/>
              </a:ext>
            </a:extLst>
          </p:cNvPr>
          <p:cNvGrpSpPr/>
          <p:nvPr/>
        </p:nvGrpSpPr>
        <p:grpSpPr>
          <a:xfrm>
            <a:off x="-216265" y="215065"/>
            <a:ext cx="3528808" cy="987425"/>
            <a:chOff x="-426721" y="508000"/>
            <a:chExt cx="3947161" cy="987425"/>
          </a:xfrm>
          <a:solidFill>
            <a:srgbClr val="182E3C"/>
          </a:solidFill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88DF3C92-68CD-46BC-A288-A71DFB61E0D3}"/>
                </a:ext>
              </a:extLst>
            </p:cNvPr>
            <p:cNvSpPr/>
            <p:nvPr/>
          </p:nvSpPr>
          <p:spPr>
            <a:xfrm>
              <a:off x="-426721" y="508000"/>
              <a:ext cx="3947161" cy="98742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6D2D576E-1ECB-4D84-809E-B11FB91AFDA2}"/>
                </a:ext>
              </a:extLst>
            </p:cNvPr>
            <p:cNvCxnSpPr>
              <a:cxnSpLocks/>
            </p:cNvCxnSpPr>
            <p:nvPr/>
          </p:nvCxnSpPr>
          <p:spPr>
            <a:xfrm>
              <a:off x="-113759" y="521599"/>
              <a:ext cx="0" cy="954088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标题 1">
            <a:extLst>
              <a:ext uri="{FF2B5EF4-FFF2-40B4-BE49-F238E27FC236}">
                <a16:creationId xmlns:a16="http://schemas.microsoft.com/office/drawing/2014/main" id="{5B51DBC2-F2E8-4F91-9760-8B328215480A}"/>
              </a:ext>
            </a:extLst>
          </p:cNvPr>
          <p:cNvSpPr txBox="1">
            <a:spLocks/>
          </p:cNvSpPr>
          <p:nvPr/>
        </p:nvSpPr>
        <p:spPr>
          <a:xfrm>
            <a:off x="556819" y="237290"/>
            <a:ext cx="6377944" cy="908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研究现状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EFBE5A8B-CDBB-4103-8EF9-A5E6C899D399}"/>
              </a:ext>
            </a:extLst>
          </p:cNvPr>
          <p:cNvSpPr/>
          <p:nvPr/>
        </p:nvSpPr>
        <p:spPr>
          <a:xfrm>
            <a:off x="0" y="6548120"/>
            <a:ext cx="12165059" cy="336514"/>
          </a:xfrm>
          <a:prstGeom prst="rect">
            <a:avLst/>
          </a:prstGeom>
          <a:solidFill>
            <a:srgbClr val="18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CC26836-44C6-4597-96C8-810831C4FF1D}"/>
              </a:ext>
            </a:extLst>
          </p:cNvPr>
          <p:cNvSpPr/>
          <p:nvPr/>
        </p:nvSpPr>
        <p:spPr>
          <a:xfrm>
            <a:off x="556818" y="1542281"/>
            <a:ext cx="9449824" cy="4459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文献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根据人体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SMPL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模型，构建衣服的蒙皮模型，最终衣服的变形由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 pose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下的衣服和目标姿势下的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SMPL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人体共同决定。优势：将衣服变形建模为蒙皮驱动方式。局限：网络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SMPL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模型，无法直接用于工业界的角色人体。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文献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衣服构建虚拟骨骼，将衣服的变形分为低频和高频两部分，低频网络学习从人体骨骼到衣服虚拟骨骼的映射关系，得到的虚拟骨骼通过蒙皮得到变形衣服的低频部分。优势：虚拟骨骼的存在使得网络模型较小。局限：需从大的衣服集合里提取虚拟骨骼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3519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48D05F86-C3B3-4478-AA95-D7FA0345BBE9}"/>
              </a:ext>
            </a:extLst>
          </p:cNvPr>
          <p:cNvGrpSpPr/>
          <p:nvPr/>
        </p:nvGrpSpPr>
        <p:grpSpPr>
          <a:xfrm>
            <a:off x="-216265" y="249568"/>
            <a:ext cx="5392114" cy="987425"/>
            <a:chOff x="-426721" y="508000"/>
            <a:chExt cx="3947161" cy="987425"/>
          </a:xfrm>
          <a:solidFill>
            <a:srgbClr val="182E3C"/>
          </a:solidFill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F15956FC-B965-49AE-B33D-F17FE2CD9063}"/>
                </a:ext>
              </a:extLst>
            </p:cNvPr>
            <p:cNvSpPr/>
            <p:nvPr/>
          </p:nvSpPr>
          <p:spPr>
            <a:xfrm>
              <a:off x="-426721" y="508000"/>
              <a:ext cx="3947161" cy="98742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DE626A0C-1875-4CE8-B48D-0C97B1667EA4}"/>
                </a:ext>
              </a:extLst>
            </p:cNvPr>
            <p:cNvCxnSpPr>
              <a:cxnSpLocks/>
            </p:cNvCxnSpPr>
            <p:nvPr/>
          </p:nvCxnSpPr>
          <p:spPr>
            <a:xfrm>
              <a:off x="-150861" y="530225"/>
              <a:ext cx="0" cy="954088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标题 1">
            <a:extLst>
              <a:ext uri="{FF2B5EF4-FFF2-40B4-BE49-F238E27FC236}">
                <a16:creationId xmlns:a16="http://schemas.microsoft.com/office/drawing/2014/main" id="{4A1DF679-0147-4D0C-B9D1-24DA8A7F5A92}"/>
              </a:ext>
            </a:extLst>
          </p:cNvPr>
          <p:cNvSpPr txBox="1">
            <a:spLocks/>
          </p:cNvSpPr>
          <p:nvPr/>
        </p:nvSpPr>
        <p:spPr>
          <a:xfrm>
            <a:off x="359290" y="271793"/>
            <a:ext cx="4583648" cy="908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 err="1">
                <a:solidFill>
                  <a:schemeClr val="bg1"/>
                </a:solidFill>
              </a:rPr>
              <a:t>ClothSimSkinning</a:t>
            </a:r>
            <a:r>
              <a:rPr lang="en-US" altLang="zh-CN" sz="3600" dirty="0">
                <a:solidFill>
                  <a:schemeClr val="bg1"/>
                </a:solidFill>
              </a:rPr>
              <a:t> </a:t>
            </a:r>
            <a:r>
              <a:rPr lang="zh-CN" altLang="en-US" sz="3600" dirty="0">
                <a:solidFill>
                  <a:schemeClr val="bg1"/>
                </a:solidFill>
              </a:rPr>
              <a:t>流程</a:t>
            </a: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F486F75D-CF32-4AAE-B838-009E18201A43}"/>
              </a:ext>
            </a:extLst>
          </p:cNvPr>
          <p:cNvSpPr/>
          <p:nvPr/>
        </p:nvSpPr>
        <p:spPr>
          <a:xfrm>
            <a:off x="0" y="6548120"/>
            <a:ext cx="12165059" cy="336514"/>
          </a:xfrm>
          <a:prstGeom prst="rect">
            <a:avLst/>
          </a:prstGeom>
          <a:solidFill>
            <a:srgbClr val="18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6B153BE4-9D15-4DBE-9452-07C71A1A7FE2}"/>
              </a:ext>
            </a:extLst>
          </p:cNvPr>
          <p:cNvSpPr/>
          <p:nvPr/>
        </p:nvSpPr>
        <p:spPr>
          <a:xfrm>
            <a:off x="556818" y="1292119"/>
            <a:ext cx="9035755" cy="3905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针对目前方法的局限性，</a:t>
            </a:r>
            <a:r>
              <a:rPr lang="en-US" altLang="zh-CN" sz="2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ClothSimSkinning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工作内容为：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尝试将用户自定义的工业中应用的角色应用到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ClothSimSkinning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流程中，摆脱现有方法对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SMPL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的依赖。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设计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ClothSimSkinning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流程，尝试将学习的方法与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Unity Motion Matching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框架相结合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尝试将传统仿真和深度学习相结合，同时保持高质量的结果和快速的运行时间。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ClothSimSkinning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流程间关系如下。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344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48D05F86-C3B3-4478-AA95-D7FA0345BBE9}"/>
              </a:ext>
            </a:extLst>
          </p:cNvPr>
          <p:cNvGrpSpPr/>
          <p:nvPr/>
        </p:nvGrpSpPr>
        <p:grpSpPr>
          <a:xfrm>
            <a:off x="-216265" y="249568"/>
            <a:ext cx="5392114" cy="987425"/>
            <a:chOff x="-426721" y="508000"/>
            <a:chExt cx="3947161" cy="987425"/>
          </a:xfrm>
          <a:solidFill>
            <a:srgbClr val="182E3C"/>
          </a:solidFill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F15956FC-B965-49AE-B33D-F17FE2CD9063}"/>
                </a:ext>
              </a:extLst>
            </p:cNvPr>
            <p:cNvSpPr/>
            <p:nvPr/>
          </p:nvSpPr>
          <p:spPr>
            <a:xfrm>
              <a:off x="-426721" y="508000"/>
              <a:ext cx="3947161" cy="98742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DE626A0C-1875-4CE8-B48D-0C97B1667EA4}"/>
                </a:ext>
              </a:extLst>
            </p:cNvPr>
            <p:cNvCxnSpPr>
              <a:cxnSpLocks/>
            </p:cNvCxnSpPr>
            <p:nvPr/>
          </p:nvCxnSpPr>
          <p:spPr>
            <a:xfrm>
              <a:off x="-150861" y="530225"/>
              <a:ext cx="0" cy="954088"/>
            </a:xfrm>
            <a:prstGeom prst="line">
              <a:avLst/>
            </a:prstGeom>
            <a:grpFill/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标题 1">
            <a:extLst>
              <a:ext uri="{FF2B5EF4-FFF2-40B4-BE49-F238E27FC236}">
                <a16:creationId xmlns:a16="http://schemas.microsoft.com/office/drawing/2014/main" id="{4A1DF679-0147-4D0C-B9D1-24DA8A7F5A92}"/>
              </a:ext>
            </a:extLst>
          </p:cNvPr>
          <p:cNvSpPr txBox="1">
            <a:spLocks/>
          </p:cNvSpPr>
          <p:nvPr/>
        </p:nvSpPr>
        <p:spPr>
          <a:xfrm>
            <a:off x="359290" y="271793"/>
            <a:ext cx="4583648" cy="908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 err="1">
                <a:solidFill>
                  <a:schemeClr val="bg1"/>
                </a:solidFill>
              </a:rPr>
              <a:t>ClothSimSkinning</a:t>
            </a:r>
            <a:r>
              <a:rPr lang="en-US" altLang="zh-CN" sz="3600" dirty="0">
                <a:solidFill>
                  <a:schemeClr val="bg1"/>
                </a:solidFill>
              </a:rPr>
              <a:t> </a:t>
            </a:r>
            <a:r>
              <a:rPr lang="zh-CN" altLang="en-US" sz="3600" dirty="0">
                <a:solidFill>
                  <a:schemeClr val="bg1"/>
                </a:solidFill>
              </a:rPr>
              <a:t>流程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B72BFB5F-D8F5-4511-9D9E-F8F8BCC5BD8E}"/>
              </a:ext>
            </a:extLst>
          </p:cNvPr>
          <p:cNvGrpSpPr/>
          <p:nvPr/>
        </p:nvGrpSpPr>
        <p:grpSpPr>
          <a:xfrm>
            <a:off x="1485783" y="2179320"/>
            <a:ext cx="3370885" cy="914463"/>
            <a:chOff x="1032555" y="2440442"/>
            <a:chExt cx="5342722" cy="1449388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6B560582-0DE8-4B4B-9BD1-8C88904EF6BC}"/>
                </a:ext>
              </a:extLst>
            </p:cNvPr>
            <p:cNvGrpSpPr/>
            <p:nvPr/>
          </p:nvGrpSpPr>
          <p:grpSpPr>
            <a:xfrm>
              <a:off x="1032555" y="2440442"/>
              <a:ext cx="4863017" cy="1449388"/>
              <a:chOff x="2250323" y="2411413"/>
              <a:chExt cx="4994907" cy="1488697"/>
            </a:xfrm>
          </p:grpSpPr>
          <p:sp>
            <p:nvSpPr>
              <p:cNvPr id="16" name="矩形: 圆角 15">
                <a:extLst>
                  <a:ext uri="{FF2B5EF4-FFF2-40B4-BE49-F238E27FC236}">
                    <a16:creationId xmlns:a16="http://schemas.microsoft.com/office/drawing/2014/main" id="{D55CF9CC-4060-493E-BF46-B68D313BE9B4}"/>
                  </a:ext>
                </a:extLst>
              </p:cNvPr>
              <p:cNvSpPr/>
              <p:nvPr/>
            </p:nvSpPr>
            <p:spPr>
              <a:xfrm>
                <a:off x="2401710" y="2601830"/>
                <a:ext cx="4843520" cy="110929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168400" dist="495300" dir="1800000" sx="112000" sy="112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8D1620C3-1310-47E1-A4FF-B82AA4F794DA}"/>
                  </a:ext>
                </a:extLst>
              </p:cNvPr>
              <p:cNvGrpSpPr/>
              <p:nvPr/>
            </p:nvGrpSpPr>
            <p:grpSpPr>
              <a:xfrm>
                <a:off x="2250323" y="2411413"/>
                <a:ext cx="1488697" cy="1488697"/>
                <a:chOff x="1192710" y="2683827"/>
                <a:chExt cx="1240474" cy="1240474"/>
              </a:xfrm>
            </p:grpSpPr>
            <p:sp>
              <p:nvSpPr>
                <p:cNvPr id="11" name="椭圆 10">
                  <a:extLst>
                    <a:ext uri="{FF2B5EF4-FFF2-40B4-BE49-F238E27FC236}">
                      <a16:creationId xmlns:a16="http://schemas.microsoft.com/office/drawing/2014/main" id="{7FC04204-5B37-435F-A754-630C81735962}"/>
                    </a:ext>
                  </a:extLst>
                </p:cNvPr>
                <p:cNvSpPr/>
                <p:nvPr/>
              </p:nvSpPr>
              <p:spPr>
                <a:xfrm>
                  <a:off x="1192710" y="2683827"/>
                  <a:ext cx="1240474" cy="1240474"/>
                </a:xfrm>
                <a:prstGeom prst="ellipse">
                  <a:avLst/>
                </a:prstGeom>
                <a:solidFill>
                  <a:schemeClr val="accent1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10" name="椭圆 9">
                  <a:extLst>
                    <a:ext uri="{FF2B5EF4-FFF2-40B4-BE49-F238E27FC236}">
                      <a16:creationId xmlns:a16="http://schemas.microsoft.com/office/drawing/2014/main" id="{75FBD208-A9DF-44BC-9033-241CBFFBF8E3}"/>
                    </a:ext>
                  </a:extLst>
                </p:cNvPr>
                <p:cNvSpPr/>
                <p:nvPr/>
              </p:nvSpPr>
              <p:spPr>
                <a:xfrm>
                  <a:off x="1281241" y="2772358"/>
                  <a:ext cx="1063413" cy="1063413"/>
                </a:xfrm>
                <a:prstGeom prst="ellipse">
                  <a:avLst/>
                </a:prstGeom>
                <a:solidFill>
                  <a:schemeClr val="accent1">
                    <a:alpha val="33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8A07D109-5DF3-40F0-9096-340EB3024E49}"/>
                    </a:ext>
                  </a:extLst>
                </p:cNvPr>
                <p:cNvSpPr/>
                <p:nvPr/>
              </p:nvSpPr>
              <p:spPr>
                <a:xfrm>
                  <a:off x="1336191" y="2827308"/>
                  <a:ext cx="953513" cy="953513"/>
                </a:xfrm>
                <a:prstGeom prst="ellipse">
                  <a:avLst/>
                </a:prstGeom>
                <a:solidFill>
                  <a:schemeClr val="accent1">
                    <a:alpha val="72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" name="椭圆 1">
                  <a:extLst>
                    <a:ext uri="{FF2B5EF4-FFF2-40B4-BE49-F238E27FC236}">
                      <a16:creationId xmlns:a16="http://schemas.microsoft.com/office/drawing/2014/main" id="{323CE7D4-654E-4D69-AF89-6209C781F316}"/>
                    </a:ext>
                  </a:extLst>
                </p:cNvPr>
                <p:cNvSpPr/>
                <p:nvPr/>
              </p:nvSpPr>
              <p:spPr>
                <a:xfrm>
                  <a:off x="1397006" y="2888123"/>
                  <a:ext cx="831882" cy="831882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</p:grp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CC083DF1-C6E3-4B78-A383-97321FE46BCF}"/>
                </a:ext>
              </a:extLst>
            </p:cNvPr>
            <p:cNvSpPr txBox="1"/>
            <p:nvPr/>
          </p:nvSpPr>
          <p:spPr>
            <a:xfrm>
              <a:off x="2507043" y="2856483"/>
              <a:ext cx="3868234" cy="487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Unity Motion Extraction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597782F-7CE4-4771-BB31-1B75D975F5E5}"/>
              </a:ext>
            </a:extLst>
          </p:cNvPr>
          <p:cNvGrpSpPr/>
          <p:nvPr/>
        </p:nvGrpSpPr>
        <p:grpSpPr>
          <a:xfrm>
            <a:off x="6884118" y="2179320"/>
            <a:ext cx="3114007" cy="914462"/>
            <a:chOff x="1032555" y="2440442"/>
            <a:chExt cx="4935580" cy="1449388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76AE1FB2-C3E7-4719-8FD9-A43D6F48D56D}"/>
                </a:ext>
              </a:extLst>
            </p:cNvPr>
            <p:cNvGrpSpPr/>
            <p:nvPr/>
          </p:nvGrpSpPr>
          <p:grpSpPr>
            <a:xfrm>
              <a:off x="1032555" y="2440442"/>
              <a:ext cx="4935580" cy="1449388"/>
              <a:chOff x="2250328" y="2411413"/>
              <a:chExt cx="5069440" cy="1488697"/>
            </a:xfrm>
          </p:grpSpPr>
          <p:sp>
            <p:nvSpPr>
              <p:cNvPr id="23" name="矩形: 圆角 22">
                <a:extLst>
                  <a:ext uri="{FF2B5EF4-FFF2-40B4-BE49-F238E27FC236}">
                    <a16:creationId xmlns:a16="http://schemas.microsoft.com/office/drawing/2014/main" id="{F816D17E-DFBD-4081-AD44-BBD30520C5C0}"/>
                  </a:ext>
                </a:extLst>
              </p:cNvPr>
              <p:cNvSpPr/>
              <p:nvPr/>
            </p:nvSpPr>
            <p:spPr>
              <a:xfrm>
                <a:off x="2476248" y="2631645"/>
                <a:ext cx="4843520" cy="107231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168400" dist="495300" dir="1800000" sx="112000" sy="112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24" name="组合 23">
                <a:extLst>
                  <a:ext uri="{FF2B5EF4-FFF2-40B4-BE49-F238E27FC236}">
                    <a16:creationId xmlns:a16="http://schemas.microsoft.com/office/drawing/2014/main" id="{1A698477-0465-43CD-9483-6FED4D9F7B31}"/>
                  </a:ext>
                </a:extLst>
              </p:cNvPr>
              <p:cNvGrpSpPr/>
              <p:nvPr/>
            </p:nvGrpSpPr>
            <p:grpSpPr>
              <a:xfrm>
                <a:off x="2250328" y="2411413"/>
                <a:ext cx="1488697" cy="1488697"/>
                <a:chOff x="1192715" y="2683827"/>
                <a:chExt cx="1240474" cy="1240474"/>
              </a:xfrm>
            </p:grpSpPr>
            <p:sp>
              <p:nvSpPr>
                <p:cNvPr id="25" name="椭圆 24">
                  <a:extLst>
                    <a:ext uri="{FF2B5EF4-FFF2-40B4-BE49-F238E27FC236}">
                      <a16:creationId xmlns:a16="http://schemas.microsoft.com/office/drawing/2014/main" id="{A43777EB-C64E-4A9A-A792-3154F8C9E131}"/>
                    </a:ext>
                  </a:extLst>
                </p:cNvPr>
                <p:cNvSpPr/>
                <p:nvPr/>
              </p:nvSpPr>
              <p:spPr>
                <a:xfrm>
                  <a:off x="1192715" y="2683827"/>
                  <a:ext cx="1240474" cy="1240474"/>
                </a:xfrm>
                <a:prstGeom prst="ellipse">
                  <a:avLst/>
                </a:prstGeom>
                <a:solidFill>
                  <a:schemeClr val="accent3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26" name="椭圆 25">
                  <a:extLst>
                    <a:ext uri="{FF2B5EF4-FFF2-40B4-BE49-F238E27FC236}">
                      <a16:creationId xmlns:a16="http://schemas.microsoft.com/office/drawing/2014/main" id="{7550CE74-BED7-4546-8390-B7BB3A2B1CE8}"/>
                    </a:ext>
                  </a:extLst>
                </p:cNvPr>
                <p:cNvSpPr/>
                <p:nvPr/>
              </p:nvSpPr>
              <p:spPr>
                <a:xfrm>
                  <a:off x="1281241" y="2772358"/>
                  <a:ext cx="1063413" cy="1063413"/>
                </a:xfrm>
                <a:prstGeom prst="ellipse">
                  <a:avLst/>
                </a:prstGeom>
                <a:solidFill>
                  <a:schemeClr val="accent3">
                    <a:alpha val="33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7" name="椭圆 26">
                  <a:extLst>
                    <a:ext uri="{FF2B5EF4-FFF2-40B4-BE49-F238E27FC236}">
                      <a16:creationId xmlns:a16="http://schemas.microsoft.com/office/drawing/2014/main" id="{8DEAA62A-131F-4E9A-8416-B84D5F4B42C9}"/>
                    </a:ext>
                  </a:extLst>
                </p:cNvPr>
                <p:cNvSpPr/>
                <p:nvPr/>
              </p:nvSpPr>
              <p:spPr>
                <a:xfrm>
                  <a:off x="1336191" y="2827308"/>
                  <a:ext cx="953513" cy="953513"/>
                </a:xfrm>
                <a:prstGeom prst="ellipse">
                  <a:avLst/>
                </a:prstGeom>
                <a:solidFill>
                  <a:schemeClr val="accent3">
                    <a:alpha val="72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" name="椭圆 27">
                  <a:extLst>
                    <a:ext uri="{FF2B5EF4-FFF2-40B4-BE49-F238E27FC236}">
                      <a16:creationId xmlns:a16="http://schemas.microsoft.com/office/drawing/2014/main" id="{DB7FF40F-0DEF-40F7-ADDB-7BBC41842F1E}"/>
                    </a:ext>
                  </a:extLst>
                </p:cNvPr>
                <p:cNvSpPr/>
                <p:nvPr/>
              </p:nvSpPr>
              <p:spPr>
                <a:xfrm>
                  <a:off x="1397006" y="2888123"/>
                  <a:ext cx="831882" cy="831882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</p:grp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CB0E9739-06F3-4EF3-9731-2C90B5769AD0}"/>
                </a:ext>
              </a:extLst>
            </p:cNvPr>
            <p:cNvSpPr txBox="1"/>
            <p:nvPr/>
          </p:nvSpPr>
          <p:spPr>
            <a:xfrm>
              <a:off x="2507043" y="2856484"/>
              <a:ext cx="3046159" cy="487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Cloth Simulation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A7F056A3-0871-48F9-A2C3-60F07A7A7DCD}"/>
              </a:ext>
            </a:extLst>
          </p:cNvPr>
          <p:cNvGrpSpPr/>
          <p:nvPr/>
        </p:nvGrpSpPr>
        <p:grpSpPr>
          <a:xfrm>
            <a:off x="1485782" y="4298406"/>
            <a:ext cx="3228267" cy="914463"/>
            <a:chOff x="1032555" y="2440442"/>
            <a:chExt cx="5116678" cy="1449388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7DC6A255-2773-4858-B4C7-EEDC50EBC3D3}"/>
                </a:ext>
              </a:extLst>
            </p:cNvPr>
            <p:cNvGrpSpPr/>
            <p:nvPr/>
          </p:nvGrpSpPr>
          <p:grpSpPr>
            <a:xfrm>
              <a:off x="1032555" y="2440442"/>
              <a:ext cx="4863017" cy="1449388"/>
              <a:chOff x="2250323" y="2411413"/>
              <a:chExt cx="4994907" cy="1488697"/>
            </a:xfrm>
          </p:grpSpPr>
          <p:sp>
            <p:nvSpPr>
              <p:cNvPr id="32" name="矩形: 圆角 31">
                <a:extLst>
                  <a:ext uri="{FF2B5EF4-FFF2-40B4-BE49-F238E27FC236}">
                    <a16:creationId xmlns:a16="http://schemas.microsoft.com/office/drawing/2014/main" id="{89CBE19B-C7B8-4857-A66F-A03E1AAE848D}"/>
                  </a:ext>
                </a:extLst>
              </p:cNvPr>
              <p:cNvSpPr/>
              <p:nvPr/>
            </p:nvSpPr>
            <p:spPr>
              <a:xfrm>
                <a:off x="2401710" y="2601830"/>
                <a:ext cx="4843520" cy="110929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168400" dist="495300" dir="1800000" sx="112000" sy="112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33" name="组合 32">
                <a:extLst>
                  <a:ext uri="{FF2B5EF4-FFF2-40B4-BE49-F238E27FC236}">
                    <a16:creationId xmlns:a16="http://schemas.microsoft.com/office/drawing/2014/main" id="{C201B9E3-D399-42D1-9F3F-0A2423D044FB}"/>
                  </a:ext>
                </a:extLst>
              </p:cNvPr>
              <p:cNvGrpSpPr/>
              <p:nvPr/>
            </p:nvGrpSpPr>
            <p:grpSpPr>
              <a:xfrm>
                <a:off x="2250323" y="2411413"/>
                <a:ext cx="1488697" cy="1488697"/>
                <a:chOff x="1192710" y="2683827"/>
                <a:chExt cx="1240474" cy="1240474"/>
              </a:xfrm>
            </p:grpSpPr>
            <p:sp>
              <p:nvSpPr>
                <p:cNvPr id="34" name="椭圆 33">
                  <a:extLst>
                    <a:ext uri="{FF2B5EF4-FFF2-40B4-BE49-F238E27FC236}">
                      <a16:creationId xmlns:a16="http://schemas.microsoft.com/office/drawing/2014/main" id="{DCC39EEA-BB57-4F89-8716-753CF2BA86B9}"/>
                    </a:ext>
                  </a:extLst>
                </p:cNvPr>
                <p:cNvSpPr/>
                <p:nvPr/>
              </p:nvSpPr>
              <p:spPr>
                <a:xfrm>
                  <a:off x="1192710" y="2683827"/>
                  <a:ext cx="1240474" cy="1240474"/>
                </a:xfrm>
                <a:prstGeom prst="ellipse">
                  <a:avLst/>
                </a:prstGeom>
                <a:solidFill>
                  <a:schemeClr val="accent4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35" name="椭圆 34">
                  <a:extLst>
                    <a:ext uri="{FF2B5EF4-FFF2-40B4-BE49-F238E27FC236}">
                      <a16:creationId xmlns:a16="http://schemas.microsoft.com/office/drawing/2014/main" id="{4EE89340-4220-403A-9D59-02BE420858C5}"/>
                    </a:ext>
                  </a:extLst>
                </p:cNvPr>
                <p:cNvSpPr/>
                <p:nvPr/>
              </p:nvSpPr>
              <p:spPr>
                <a:xfrm>
                  <a:off x="1281241" y="2772358"/>
                  <a:ext cx="1063413" cy="1063413"/>
                </a:xfrm>
                <a:prstGeom prst="ellipse">
                  <a:avLst/>
                </a:prstGeom>
                <a:solidFill>
                  <a:schemeClr val="accent4">
                    <a:alpha val="33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6" name="椭圆 35">
                  <a:extLst>
                    <a:ext uri="{FF2B5EF4-FFF2-40B4-BE49-F238E27FC236}">
                      <a16:creationId xmlns:a16="http://schemas.microsoft.com/office/drawing/2014/main" id="{2DFDE0B5-136B-4071-9997-851E8C80CF0F}"/>
                    </a:ext>
                  </a:extLst>
                </p:cNvPr>
                <p:cNvSpPr/>
                <p:nvPr/>
              </p:nvSpPr>
              <p:spPr>
                <a:xfrm>
                  <a:off x="1336191" y="2827308"/>
                  <a:ext cx="953513" cy="953513"/>
                </a:xfrm>
                <a:prstGeom prst="ellipse">
                  <a:avLst/>
                </a:prstGeom>
                <a:solidFill>
                  <a:schemeClr val="accent4">
                    <a:alpha val="72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7" name="椭圆 36">
                  <a:extLst>
                    <a:ext uri="{FF2B5EF4-FFF2-40B4-BE49-F238E27FC236}">
                      <a16:creationId xmlns:a16="http://schemas.microsoft.com/office/drawing/2014/main" id="{2A3DEB7B-B830-4652-BA49-C6B17F1920EE}"/>
                    </a:ext>
                  </a:extLst>
                </p:cNvPr>
                <p:cNvSpPr/>
                <p:nvPr/>
              </p:nvSpPr>
              <p:spPr>
                <a:xfrm>
                  <a:off x="1397006" y="2888123"/>
                  <a:ext cx="831882" cy="831882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AB2B92A0-65D6-4079-A621-9B3EF855E217}"/>
                </a:ext>
              </a:extLst>
            </p:cNvPr>
            <p:cNvSpPr txBox="1"/>
            <p:nvPr/>
          </p:nvSpPr>
          <p:spPr>
            <a:xfrm>
              <a:off x="2507043" y="2856483"/>
              <a:ext cx="3642190" cy="487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Unity Loading Network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C8EB4A00-29F4-4450-BEBD-D77ED7F131E7}"/>
              </a:ext>
            </a:extLst>
          </p:cNvPr>
          <p:cNvGrpSpPr/>
          <p:nvPr/>
        </p:nvGrpSpPr>
        <p:grpSpPr>
          <a:xfrm>
            <a:off x="6867811" y="4298406"/>
            <a:ext cx="3369204" cy="914462"/>
            <a:chOff x="1032555" y="2440442"/>
            <a:chExt cx="5340058" cy="1449388"/>
          </a:xfrm>
        </p:grpSpPr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F62744B7-9137-45D8-BBDB-E45AC3654264}"/>
                </a:ext>
              </a:extLst>
            </p:cNvPr>
            <p:cNvGrpSpPr/>
            <p:nvPr/>
          </p:nvGrpSpPr>
          <p:grpSpPr>
            <a:xfrm>
              <a:off x="1032555" y="2440442"/>
              <a:ext cx="5340058" cy="1449388"/>
              <a:chOff x="2250323" y="2411413"/>
              <a:chExt cx="5484887" cy="1488697"/>
            </a:xfrm>
          </p:grpSpPr>
          <p:sp>
            <p:nvSpPr>
              <p:cNvPr id="41" name="矩形: 圆角 40">
                <a:extLst>
                  <a:ext uri="{FF2B5EF4-FFF2-40B4-BE49-F238E27FC236}">
                    <a16:creationId xmlns:a16="http://schemas.microsoft.com/office/drawing/2014/main" id="{AC347FDA-72DA-4CBC-859D-2AB939B7E461}"/>
                  </a:ext>
                </a:extLst>
              </p:cNvPr>
              <p:cNvSpPr/>
              <p:nvPr/>
            </p:nvSpPr>
            <p:spPr>
              <a:xfrm>
                <a:off x="2446434" y="2601829"/>
                <a:ext cx="5288776" cy="110929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168400" dist="495300" dir="1800000" sx="112000" sy="112000" algn="tl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42" name="组合 41">
                <a:extLst>
                  <a:ext uri="{FF2B5EF4-FFF2-40B4-BE49-F238E27FC236}">
                    <a16:creationId xmlns:a16="http://schemas.microsoft.com/office/drawing/2014/main" id="{A0EF7247-57CC-4E7E-8228-E1146DE6B275}"/>
                  </a:ext>
                </a:extLst>
              </p:cNvPr>
              <p:cNvGrpSpPr/>
              <p:nvPr/>
            </p:nvGrpSpPr>
            <p:grpSpPr>
              <a:xfrm>
                <a:off x="2250323" y="2411413"/>
                <a:ext cx="1488697" cy="1488697"/>
                <a:chOff x="1192710" y="2683827"/>
                <a:chExt cx="1240474" cy="1240474"/>
              </a:xfrm>
            </p:grpSpPr>
            <p:sp>
              <p:nvSpPr>
                <p:cNvPr id="43" name="椭圆 42">
                  <a:extLst>
                    <a:ext uri="{FF2B5EF4-FFF2-40B4-BE49-F238E27FC236}">
                      <a16:creationId xmlns:a16="http://schemas.microsoft.com/office/drawing/2014/main" id="{69112A6D-10CA-47C3-9090-E9A1ED074ACB}"/>
                    </a:ext>
                  </a:extLst>
                </p:cNvPr>
                <p:cNvSpPr/>
                <p:nvPr/>
              </p:nvSpPr>
              <p:spPr>
                <a:xfrm>
                  <a:off x="1192710" y="2683827"/>
                  <a:ext cx="1240474" cy="1240474"/>
                </a:xfrm>
                <a:prstGeom prst="ellipse">
                  <a:avLst/>
                </a:prstGeom>
                <a:solidFill>
                  <a:schemeClr val="accent5">
                    <a:alpha val="1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44" name="椭圆 43">
                  <a:extLst>
                    <a:ext uri="{FF2B5EF4-FFF2-40B4-BE49-F238E27FC236}">
                      <a16:creationId xmlns:a16="http://schemas.microsoft.com/office/drawing/2014/main" id="{6DC5BD38-7E54-4968-9914-E26ED2CA8AC1}"/>
                    </a:ext>
                  </a:extLst>
                </p:cNvPr>
                <p:cNvSpPr/>
                <p:nvPr/>
              </p:nvSpPr>
              <p:spPr>
                <a:xfrm>
                  <a:off x="1281241" y="2772358"/>
                  <a:ext cx="1063413" cy="1063413"/>
                </a:xfrm>
                <a:prstGeom prst="ellipse">
                  <a:avLst/>
                </a:prstGeom>
                <a:solidFill>
                  <a:schemeClr val="accent5">
                    <a:alpha val="33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5" name="椭圆 44">
                  <a:extLst>
                    <a:ext uri="{FF2B5EF4-FFF2-40B4-BE49-F238E27FC236}">
                      <a16:creationId xmlns:a16="http://schemas.microsoft.com/office/drawing/2014/main" id="{8D233D59-7852-433C-82A9-886510713745}"/>
                    </a:ext>
                  </a:extLst>
                </p:cNvPr>
                <p:cNvSpPr/>
                <p:nvPr/>
              </p:nvSpPr>
              <p:spPr>
                <a:xfrm>
                  <a:off x="1336191" y="2827308"/>
                  <a:ext cx="953513" cy="953513"/>
                </a:xfrm>
                <a:prstGeom prst="ellipse">
                  <a:avLst/>
                </a:prstGeom>
                <a:solidFill>
                  <a:schemeClr val="accent5">
                    <a:alpha val="72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6" name="椭圆 45">
                  <a:extLst>
                    <a:ext uri="{FF2B5EF4-FFF2-40B4-BE49-F238E27FC236}">
                      <a16:creationId xmlns:a16="http://schemas.microsoft.com/office/drawing/2014/main" id="{EF769AE6-D476-48A1-8E0E-3A66A88163A6}"/>
                    </a:ext>
                  </a:extLst>
                </p:cNvPr>
                <p:cNvSpPr/>
                <p:nvPr/>
              </p:nvSpPr>
              <p:spPr>
                <a:xfrm>
                  <a:off x="1397006" y="2888123"/>
                  <a:ext cx="831882" cy="831882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</p:grp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AA2C7EBB-9B4F-4A7C-B52B-408FEB84E097}"/>
                </a:ext>
              </a:extLst>
            </p:cNvPr>
            <p:cNvSpPr txBox="1"/>
            <p:nvPr/>
          </p:nvSpPr>
          <p:spPr>
            <a:xfrm>
              <a:off x="2243242" y="2886514"/>
              <a:ext cx="4129371" cy="487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400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ClothSimSkinning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Network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0" name="矩形 89">
            <a:extLst>
              <a:ext uri="{FF2B5EF4-FFF2-40B4-BE49-F238E27FC236}">
                <a16:creationId xmlns:a16="http://schemas.microsoft.com/office/drawing/2014/main" id="{F486F75D-CF32-4AAE-B838-009E18201A43}"/>
              </a:ext>
            </a:extLst>
          </p:cNvPr>
          <p:cNvSpPr/>
          <p:nvPr/>
        </p:nvSpPr>
        <p:spPr>
          <a:xfrm>
            <a:off x="0" y="6548120"/>
            <a:ext cx="12165059" cy="336514"/>
          </a:xfrm>
          <a:prstGeom prst="rect">
            <a:avLst/>
          </a:prstGeom>
          <a:solidFill>
            <a:srgbClr val="18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星形: 四角 2">
            <a:extLst>
              <a:ext uri="{FF2B5EF4-FFF2-40B4-BE49-F238E27FC236}">
                <a16:creationId xmlns:a16="http://schemas.microsoft.com/office/drawing/2014/main" id="{A32581A2-F96B-4877-ADB0-77E5BF9395C9}"/>
              </a:ext>
            </a:extLst>
          </p:cNvPr>
          <p:cNvSpPr/>
          <p:nvPr/>
        </p:nvSpPr>
        <p:spPr>
          <a:xfrm>
            <a:off x="1681557" y="2382978"/>
            <a:ext cx="501365" cy="501365"/>
          </a:xfrm>
          <a:prstGeom prst="star4">
            <a:avLst>
              <a:gd name="adj" fmla="val 20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星形: 四角 90">
            <a:extLst>
              <a:ext uri="{FF2B5EF4-FFF2-40B4-BE49-F238E27FC236}">
                <a16:creationId xmlns:a16="http://schemas.microsoft.com/office/drawing/2014/main" id="{4DD30409-3A24-4808-80FD-691A1CB42D6C}"/>
              </a:ext>
            </a:extLst>
          </p:cNvPr>
          <p:cNvSpPr/>
          <p:nvPr/>
        </p:nvSpPr>
        <p:spPr>
          <a:xfrm>
            <a:off x="1681557" y="4507566"/>
            <a:ext cx="501365" cy="501365"/>
          </a:xfrm>
          <a:prstGeom prst="star4">
            <a:avLst>
              <a:gd name="adj" fmla="val 20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星形: 四角 91">
            <a:extLst>
              <a:ext uri="{FF2B5EF4-FFF2-40B4-BE49-F238E27FC236}">
                <a16:creationId xmlns:a16="http://schemas.microsoft.com/office/drawing/2014/main" id="{92AC6394-7A54-4CB1-A608-B6269F33FDE3}"/>
              </a:ext>
            </a:extLst>
          </p:cNvPr>
          <p:cNvSpPr/>
          <p:nvPr/>
        </p:nvSpPr>
        <p:spPr>
          <a:xfrm>
            <a:off x="7043025" y="4507566"/>
            <a:ext cx="501365" cy="501365"/>
          </a:xfrm>
          <a:prstGeom prst="star4">
            <a:avLst>
              <a:gd name="adj" fmla="val 20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星形: 四角 92">
            <a:extLst>
              <a:ext uri="{FF2B5EF4-FFF2-40B4-BE49-F238E27FC236}">
                <a16:creationId xmlns:a16="http://schemas.microsoft.com/office/drawing/2014/main" id="{31664227-D6D5-4787-9852-865FDB219635}"/>
              </a:ext>
            </a:extLst>
          </p:cNvPr>
          <p:cNvSpPr/>
          <p:nvPr/>
        </p:nvSpPr>
        <p:spPr>
          <a:xfrm>
            <a:off x="7043025" y="2382978"/>
            <a:ext cx="501365" cy="501365"/>
          </a:xfrm>
          <a:prstGeom prst="star4">
            <a:avLst>
              <a:gd name="adj" fmla="val 20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85E08F3C-87D3-45F3-9FC9-C892EC037504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4554007" y="2636551"/>
            <a:ext cx="2330111" cy="0"/>
          </a:xfrm>
          <a:prstGeom prst="straightConnector1">
            <a:avLst/>
          </a:prstGeom>
          <a:ln w="38100">
            <a:solidFill>
              <a:srgbClr val="182E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 50">
            <a:extLst>
              <a:ext uri="{FF2B5EF4-FFF2-40B4-BE49-F238E27FC236}">
                <a16:creationId xmlns:a16="http://schemas.microsoft.com/office/drawing/2014/main" id="{5E18E109-0D96-46B8-AA36-922541D387A3}"/>
              </a:ext>
            </a:extLst>
          </p:cNvPr>
          <p:cNvSpPr/>
          <p:nvPr/>
        </p:nvSpPr>
        <p:spPr>
          <a:xfrm>
            <a:off x="4625179" y="2114072"/>
            <a:ext cx="2135921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提取角色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Mesh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用于仿真</a:t>
            </a: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C189D9BA-0657-434B-81EC-5AB42AD04365}"/>
              </a:ext>
            </a:extLst>
          </p:cNvPr>
          <p:cNvSpPr/>
          <p:nvPr/>
        </p:nvSpPr>
        <p:spPr>
          <a:xfrm rot="2136068">
            <a:off x="4923290" y="3344037"/>
            <a:ext cx="2135921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提取角色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Skin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用于学习</a:t>
            </a:r>
          </a:p>
        </p:txBody>
      </p: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3083E4EF-1289-4D6F-AEE5-56E6B6AA45D7}"/>
              </a:ext>
            </a:extLst>
          </p:cNvPr>
          <p:cNvCxnSpPr>
            <a:cxnSpLocks/>
          </p:cNvCxnSpPr>
          <p:nvPr/>
        </p:nvCxnSpPr>
        <p:spPr>
          <a:xfrm>
            <a:off x="4537700" y="2895589"/>
            <a:ext cx="2330111" cy="1611977"/>
          </a:xfrm>
          <a:prstGeom prst="straightConnector1">
            <a:avLst/>
          </a:prstGeom>
          <a:ln w="38100">
            <a:solidFill>
              <a:srgbClr val="182E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FE30FA57-FBA5-4DA6-82F0-E064E3AF0D9C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8510509" y="2973292"/>
            <a:ext cx="1" cy="1430886"/>
          </a:xfrm>
          <a:prstGeom prst="straightConnector1">
            <a:avLst/>
          </a:prstGeom>
          <a:ln w="38100">
            <a:solidFill>
              <a:srgbClr val="182E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 57">
            <a:extLst>
              <a:ext uri="{FF2B5EF4-FFF2-40B4-BE49-F238E27FC236}">
                <a16:creationId xmlns:a16="http://schemas.microsoft.com/office/drawing/2014/main" id="{64400BE3-90A4-4F02-BFCE-0AEA02068654}"/>
              </a:ext>
            </a:extLst>
          </p:cNvPr>
          <p:cNvSpPr/>
          <p:nvPr/>
        </p:nvSpPr>
        <p:spPr>
          <a:xfrm>
            <a:off x="8612645" y="3512871"/>
            <a:ext cx="2135921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仿真得到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Cloth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用于学习</a:t>
            </a:r>
          </a:p>
        </p:txBody>
      </p:sp>
      <p:cxnSp>
        <p:nvCxnSpPr>
          <p:cNvPr id="59" name="直接箭头连接符 58">
            <a:extLst>
              <a:ext uri="{FF2B5EF4-FFF2-40B4-BE49-F238E27FC236}">
                <a16:creationId xmlns:a16="http://schemas.microsoft.com/office/drawing/2014/main" id="{5C25F2DB-0CBD-4E08-9E5D-6F22B37FDD27}"/>
              </a:ext>
            </a:extLst>
          </p:cNvPr>
          <p:cNvCxnSpPr>
            <a:cxnSpLocks/>
            <a:stCxn id="43" idx="2"/>
          </p:cNvCxnSpPr>
          <p:nvPr/>
        </p:nvCxnSpPr>
        <p:spPr>
          <a:xfrm flipH="1">
            <a:off x="4566787" y="4755637"/>
            <a:ext cx="2301024" cy="10966"/>
          </a:xfrm>
          <a:prstGeom prst="straightConnector1">
            <a:avLst/>
          </a:prstGeom>
          <a:ln w="38100">
            <a:solidFill>
              <a:srgbClr val="182E3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矩形 61">
            <a:extLst>
              <a:ext uri="{FF2B5EF4-FFF2-40B4-BE49-F238E27FC236}">
                <a16:creationId xmlns:a16="http://schemas.microsoft.com/office/drawing/2014/main" id="{11EF391E-455B-4196-B50C-DE8C83845992}"/>
              </a:ext>
            </a:extLst>
          </p:cNvPr>
          <p:cNvSpPr/>
          <p:nvPr/>
        </p:nvSpPr>
        <p:spPr>
          <a:xfrm>
            <a:off x="4889927" y="4770194"/>
            <a:ext cx="1678883" cy="377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加载网络进行预测</a:t>
            </a:r>
          </a:p>
        </p:txBody>
      </p:sp>
    </p:spTree>
    <p:extLst>
      <p:ext uri="{BB962C8B-B14F-4D97-AF65-F5344CB8AC3E}">
        <p14:creationId xmlns:p14="http://schemas.microsoft.com/office/powerpoint/2010/main" val="274150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主题2">
  <a:themeElements>
    <a:clrScheme name="蓝色​​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自定义 1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主题2" id="{A788D622-C1C9-4847-8BAA-AAB43947816D}" vid="{8C9C9E23-3C46-4863-9EE1-BBAA3734BEB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主题2</Template>
  <TotalTime>4020</TotalTime>
  <Words>1466</Words>
  <Application>Microsoft Office PowerPoint</Application>
  <PresentationFormat>宽屏</PresentationFormat>
  <Paragraphs>172</Paragraphs>
  <Slides>23</Slides>
  <Notes>0</Notes>
  <HiddenSlides>0</HiddenSlides>
  <MMClips>11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0" baseType="lpstr">
      <vt:lpstr>思源黑体 CN Bold</vt:lpstr>
      <vt:lpstr>思源黑体 CN Normal</vt:lpstr>
      <vt:lpstr>微软雅黑</vt:lpstr>
      <vt:lpstr>Arial</vt:lpstr>
      <vt:lpstr>Cambria Math</vt:lpstr>
      <vt:lpstr>Wingdings</vt:lpstr>
      <vt:lpstr>主题2</vt:lpstr>
      <vt:lpstr>gongzuo</vt:lpstr>
      <vt:lpstr>PowerPoint 演示文稿</vt:lpstr>
      <vt:lpstr>目   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gongzuo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yudyli@tencent.com</dc:creator>
  <cp:lastModifiedBy>yudyli(李玉迪)</cp:lastModifiedBy>
  <cp:revision>145</cp:revision>
  <dcterms:created xsi:type="dcterms:W3CDTF">2019-03-24T02:04:38Z</dcterms:created>
  <dcterms:modified xsi:type="dcterms:W3CDTF">2022-08-26T04:58:15Z</dcterms:modified>
</cp:coreProperties>
</file>